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70" r:id="rId4"/>
    <p:sldId id="271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6" r:id="rId13"/>
    <p:sldId id="269" r:id="rId14"/>
    <p:sldId id="265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CC692-BD6F-48A8-A259-C6AC15737F9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8B8FE-FFE7-4568-AEAF-CF4DB2F0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9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8B8FE-FFE7-4568-AEAF-CF4DB2F08A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7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4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8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7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0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8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0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1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3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2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1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aaastateofplay.com/steel-playground-basketball-system-with-square-pos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aaastateofplay.com/flat-top-lid-for-thompson-trash-ca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astateofplay.com/fire-truck-single-seat-spring-rider/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s://www.aaastateofplay.com/charlie-chomper-fun-boun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s://www.aaastateofplay.com/classic-seesaw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astateofplay.com/recycled-plastic-a-frame-picnic-table/" TargetMode="External"/><Relationship Id="rId2" Type="http://schemas.openxmlformats.org/officeDocument/2006/relationships/hyperlink" Target="https://www.aaastateofplay.com/campfire-gril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astateofplay.com/modern-style-park-bench-swing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www.aaastateofplay.com/elite-high-back-bucket-swing-seat/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aastateofplay.com/modern-bipod-swing-8-foot/" TargetMode="External"/><Relationship Id="rId5" Type="http://schemas.openxmlformats.org/officeDocument/2006/relationships/hyperlink" Target="https://www.aaastateofplay.com/heavy-duty-tripod-tire-swing/" TargetMode="External"/><Relationship Id="rId4" Type="http://schemas.openxmlformats.org/officeDocument/2006/relationships/hyperlink" Target="https://www.aaastateofplay.com/apollo-kevlar-swing-seat/" TargetMode="Externa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68B51F-0397-D568-D929-A4F9A9CC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ulticolored smoke gradient">
            <a:extLst>
              <a:ext uri="{FF2B5EF4-FFF2-40B4-BE49-F238E27FC236}">
                <a16:creationId xmlns:a16="http://schemas.microsoft.com/office/drawing/2014/main" id="{06C03AD8-5DD3-C60F-49A9-5DFD35C13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07" b="7624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0F200B6-228D-F4F2-C6FF-D4257EC20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H="1">
            <a:off x="4556932" y="3127849"/>
            <a:ext cx="7654355" cy="3796328"/>
          </a:xfrm>
          <a:custGeom>
            <a:avLst/>
            <a:gdLst>
              <a:gd name="connsiteX0" fmla="*/ 1835852 w 7654355"/>
              <a:gd name="connsiteY0" fmla="*/ 1549 h 3796328"/>
              <a:gd name="connsiteX1" fmla="*/ 20604 w 7654355"/>
              <a:gd name="connsiteY1" fmla="*/ 803783 h 3796328"/>
              <a:gd name="connsiteX2" fmla="*/ 0 w 7654355"/>
              <a:gd name="connsiteY2" fmla="*/ 826352 h 3796328"/>
              <a:gd name="connsiteX3" fmla="*/ 51841 w 7654355"/>
              <a:gd name="connsiteY3" fmla="*/ 3796328 h 3796328"/>
              <a:gd name="connsiteX4" fmla="*/ 7654355 w 7654355"/>
              <a:gd name="connsiteY4" fmla="*/ 3663625 h 3796328"/>
              <a:gd name="connsiteX5" fmla="*/ 3473222 w 7654355"/>
              <a:gd name="connsiteY5" fmla="*/ 499129 h 3796328"/>
              <a:gd name="connsiteX6" fmla="*/ 3417360 w 7654355"/>
              <a:gd name="connsiteY6" fmla="*/ 459014 h 3796328"/>
              <a:gd name="connsiteX7" fmla="*/ 1990462 w 7654355"/>
              <a:gd name="connsiteY7" fmla="*/ 763 h 3796328"/>
              <a:gd name="connsiteX8" fmla="*/ 1835852 w 7654355"/>
              <a:gd name="connsiteY8" fmla="*/ 1549 h 379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54355" h="3796328">
                <a:moveTo>
                  <a:pt x="1835852" y="1549"/>
                </a:moveTo>
                <a:cubicBezTo>
                  <a:pt x="1166613" y="24353"/>
                  <a:pt x="510847" y="298769"/>
                  <a:pt x="20604" y="803783"/>
                </a:cubicBezTo>
                <a:lnTo>
                  <a:pt x="0" y="826352"/>
                </a:lnTo>
                <a:lnTo>
                  <a:pt x="51841" y="3796328"/>
                </a:lnTo>
                <a:lnTo>
                  <a:pt x="7654355" y="3663625"/>
                </a:lnTo>
                <a:lnTo>
                  <a:pt x="3473222" y="499129"/>
                </a:lnTo>
                <a:lnTo>
                  <a:pt x="3417360" y="459014"/>
                </a:lnTo>
                <a:cubicBezTo>
                  <a:pt x="2981578" y="162529"/>
                  <a:pt x="2485536" y="12600"/>
                  <a:pt x="1990462" y="763"/>
                </a:cubicBezTo>
                <a:cubicBezTo>
                  <a:pt x="1938891" y="-470"/>
                  <a:pt x="1887332" y="-206"/>
                  <a:pt x="1835852" y="1549"/>
                </a:cubicBezTo>
                <a:close/>
              </a:path>
            </a:pathLst>
          </a:custGeom>
          <a:gradFill>
            <a:gsLst>
              <a:gs pos="22000">
                <a:schemeClr val="bg2">
                  <a:alpha val="80000"/>
                </a:schemeClr>
              </a:gs>
              <a:gs pos="100000">
                <a:schemeClr val="accent1">
                  <a:lumMod val="60000"/>
                  <a:lumOff val="40000"/>
                  <a:alpha val="84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7309C-B662-CB5A-87FC-F31563542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8164" y="4906317"/>
            <a:ext cx="4224916" cy="1232744"/>
          </a:xfrm>
        </p:spPr>
        <p:txBody>
          <a:bodyPr anchor="ctr">
            <a:normAutofit/>
          </a:bodyPr>
          <a:lstStyle/>
          <a:p>
            <a:pPr algn="r"/>
            <a:r>
              <a:rPr lang="en-US" sz="3200"/>
              <a:t>Shaun Lane Memorial Park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382FA-9DCD-9913-0DAE-9CBC4B3D2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0281" y="3847907"/>
            <a:ext cx="3129921" cy="1010882"/>
          </a:xfrm>
        </p:spPr>
        <p:txBody>
          <a:bodyPr anchor="b">
            <a:normAutofit/>
          </a:bodyPr>
          <a:lstStyle/>
          <a:p>
            <a:pPr algn="r"/>
            <a:r>
              <a:rPr lang="en-US"/>
              <a:t>Town of Corning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4">
            <a:extLst>
              <a:ext uri="{FF2B5EF4-FFF2-40B4-BE49-F238E27FC236}">
                <a16:creationId xmlns:a16="http://schemas.microsoft.com/office/drawing/2014/main" id="{72AA3712-C5CA-A663-E80E-253CE0930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92E45-B719-D266-0FF4-BC9C9CD7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42999"/>
            <a:ext cx="4173416" cy="1257299"/>
          </a:xfrm>
        </p:spPr>
        <p:txBody>
          <a:bodyPr anchor="ctr">
            <a:normAutofit/>
          </a:bodyPr>
          <a:lstStyle/>
          <a:p>
            <a:r>
              <a:rPr lang="en-US"/>
              <a:t>Basketball Court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019FC-141A-240C-0EBD-DD13ED6D7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7" y="2736850"/>
            <a:ext cx="4173415" cy="2978152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Steel Playground System </a:t>
            </a:r>
            <a:r>
              <a:rPr lang="en-US" dirty="0"/>
              <a:t>$3,100</a:t>
            </a:r>
          </a:p>
          <a:p>
            <a:endParaRPr lang="en-US" dirty="0"/>
          </a:p>
          <a:p>
            <a:r>
              <a:rPr lang="en-US" dirty="0"/>
              <a:t>Additional materials for placing court: $1,000 or less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Acrylic Backboard">
            <a:extLst>
              <a:ext uri="{FF2B5EF4-FFF2-40B4-BE49-F238E27FC236}">
                <a16:creationId xmlns:a16="http://schemas.microsoft.com/office/drawing/2014/main" id="{923D1461-4A88-1356-A211-CF518ACDC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93544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958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D8E37F-B926-4EDC-B832-034AD1BBD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1802A-C83E-2175-164A-7354CBE7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62049"/>
            <a:ext cx="6489764" cy="1238250"/>
          </a:xfrm>
        </p:spPr>
        <p:txBody>
          <a:bodyPr anchor="ctr">
            <a:normAutofit/>
          </a:bodyPr>
          <a:lstStyle/>
          <a:p>
            <a:r>
              <a:rPr lang="en-US" dirty="0"/>
              <a:t>Volleyball Net and Tetherball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3B3E3-FC13-F9BF-FB40-2003230D4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8" y="2736850"/>
            <a:ext cx="4155651" cy="2978150"/>
          </a:xfrm>
        </p:spPr>
        <p:txBody>
          <a:bodyPr>
            <a:normAutofit/>
          </a:bodyPr>
          <a:lstStyle/>
          <a:p>
            <a:r>
              <a:rPr lang="en-US" dirty="0"/>
              <a:t>Volleyball Net Replacement: $200 or less</a:t>
            </a:r>
          </a:p>
          <a:p>
            <a:endParaRPr lang="en-US" dirty="0"/>
          </a:p>
          <a:p>
            <a:r>
              <a:rPr lang="en-US" dirty="0"/>
              <a:t>Tetherball: $25-50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455D4-4B6A-7B26-4883-A281F3C07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"/>
          <a:stretch/>
        </p:blipFill>
        <p:spPr>
          <a:xfrm>
            <a:off x="3862670" y="2156616"/>
            <a:ext cx="8329331" cy="4701384"/>
          </a:xfrm>
          <a:custGeom>
            <a:avLst/>
            <a:gdLst/>
            <a:ahLst/>
            <a:cxnLst/>
            <a:rect l="l" t="t" r="r" b="b"/>
            <a:pathLst>
              <a:path w="8329331" h="4701384">
                <a:moveTo>
                  <a:pt x="7047184" y="406"/>
                </a:moveTo>
                <a:cubicBezTo>
                  <a:pt x="7473044" y="7480"/>
                  <a:pt x="7895572" y="106955"/>
                  <a:pt x="8282506" y="294946"/>
                </a:cubicBezTo>
                <a:lnTo>
                  <a:pt x="8329331" y="319324"/>
                </a:lnTo>
                <a:lnTo>
                  <a:pt x="8329331" y="4701384"/>
                </a:lnTo>
                <a:lnTo>
                  <a:pt x="0" y="4701384"/>
                </a:lnTo>
                <a:lnTo>
                  <a:pt x="5251843" y="580406"/>
                </a:lnTo>
                <a:lnTo>
                  <a:pt x="5312648" y="535110"/>
                </a:lnTo>
                <a:cubicBezTo>
                  <a:pt x="5787318" y="199904"/>
                  <a:pt x="6331234" y="25089"/>
                  <a:pt x="6876738" y="2514"/>
                </a:cubicBezTo>
                <a:cubicBezTo>
                  <a:pt x="6933561" y="163"/>
                  <a:pt x="6990402" y="-537"/>
                  <a:pt x="7047184" y="40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8795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659536B1-2091-8D5F-C739-42C2EBF47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3E5BC-85D5-97F8-2D13-5747DE71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758" y="1143000"/>
            <a:ext cx="5594350" cy="1778001"/>
          </a:xfrm>
        </p:spPr>
        <p:txBody>
          <a:bodyPr anchor="ctr">
            <a:normAutofit/>
          </a:bodyPr>
          <a:lstStyle/>
          <a:p>
            <a:pPr algn="r"/>
            <a:r>
              <a:rPr lang="en-US" sz="4800"/>
              <a:t>Additional Equipment…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F61F0-C46F-2CEE-EB65-68AA331C4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015" y="3429000"/>
            <a:ext cx="5071403" cy="2521633"/>
          </a:xfrm>
        </p:spPr>
        <p:txBody>
          <a:bodyPr anchor="ctr">
            <a:normAutofit/>
          </a:bodyPr>
          <a:lstStyle/>
          <a:p>
            <a:r>
              <a:rPr lang="en-US" dirty="0"/>
              <a:t>Trash Cans:  </a:t>
            </a:r>
            <a:r>
              <a:rPr lang="en-US" dirty="0">
                <a:hlinkClick r:id="rId2"/>
              </a:rPr>
              <a:t>$150 each x 4 ($600)</a:t>
            </a:r>
            <a:endParaRPr lang="en-US" dirty="0"/>
          </a:p>
          <a:p>
            <a:r>
              <a:rPr lang="en-US" dirty="0"/>
              <a:t>Trash Can lid</a:t>
            </a:r>
          </a:p>
        </p:txBody>
      </p:sp>
      <p:pic>
        <p:nvPicPr>
          <p:cNvPr id="7172" name="Picture 4" descr="Thompson Trash Can">
            <a:extLst>
              <a:ext uri="{FF2B5EF4-FFF2-40B4-BE49-F238E27FC236}">
                <a16:creationId xmlns:a16="http://schemas.microsoft.com/office/drawing/2014/main" id="{AF3A149C-DCAB-DB48-872E-D5C4CDB20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1" r="-3" b="33672"/>
          <a:stretch/>
        </p:blipFill>
        <p:spPr bwMode="auto">
          <a:xfrm>
            <a:off x="3970" y="-17766"/>
            <a:ext cx="6394567" cy="3479045"/>
          </a:xfrm>
          <a:custGeom>
            <a:avLst/>
            <a:gdLst/>
            <a:ahLst/>
            <a:cxnLst/>
            <a:rect l="l" t="t" r="r" b="b"/>
            <a:pathLst>
              <a:path w="6394567" h="3479045">
                <a:moveTo>
                  <a:pt x="0" y="0"/>
                </a:moveTo>
                <a:lnTo>
                  <a:pt x="6394567" y="0"/>
                </a:lnTo>
                <a:lnTo>
                  <a:pt x="2477593" y="3073542"/>
                </a:lnTo>
                <a:lnTo>
                  <a:pt x="2435111" y="3105189"/>
                </a:lnTo>
                <a:cubicBezTo>
                  <a:pt x="2103481" y="3339382"/>
                  <a:pt x="1723470" y="3461518"/>
                  <a:pt x="1342352" y="3477290"/>
                </a:cubicBezTo>
                <a:cubicBezTo>
                  <a:pt x="1302651" y="3478932"/>
                  <a:pt x="1262940" y="3479421"/>
                  <a:pt x="1223270" y="3478762"/>
                </a:cubicBezTo>
                <a:cubicBezTo>
                  <a:pt x="786893" y="3471515"/>
                  <a:pt x="355525" y="3325396"/>
                  <a:pt x="277" y="3048974"/>
                </a:cubicBezTo>
                <a:lnTo>
                  <a:pt x="0" y="30487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597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7" name="Rectangle 9226">
            <a:extLst>
              <a:ext uri="{FF2B5EF4-FFF2-40B4-BE49-F238E27FC236}">
                <a16:creationId xmlns:a16="http://schemas.microsoft.com/office/drawing/2014/main" id="{C152C099-1132-6264-F8DA-F809D8804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06BBEB-C707-6A5B-C4B9-37DDA5905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5471"/>
            <a:ext cx="4018672" cy="1824151"/>
          </a:xfrm>
        </p:spPr>
        <p:txBody>
          <a:bodyPr anchor="ctr">
            <a:normAutofit/>
          </a:bodyPr>
          <a:lstStyle/>
          <a:p>
            <a:r>
              <a:rPr lang="en-US" dirty="0"/>
              <a:t>Replacements &amp; Additions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3D5F9-F024-C4CF-B45B-1B0A6017C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579" y="598714"/>
            <a:ext cx="5029202" cy="4060371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 dirty="0"/>
              <a:t>Fun Bouncers $1,000 each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hlinkClick r:id="rId2"/>
              </a:rPr>
              <a:t>Charlie </a:t>
            </a:r>
            <a:r>
              <a:rPr lang="en-US" sz="2200" dirty="0" err="1">
                <a:hlinkClick r:id="rId2"/>
              </a:rPr>
              <a:t>Chomper</a:t>
            </a:r>
            <a:r>
              <a:rPr lang="en-US" sz="2200" dirty="0">
                <a:hlinkClick r:id="rId2"/>
              </a:rPr>
              <a:t> Fun Bounce</a:t>
            </a:r>
            <a:endParaRPr lang="en-US" sz="2200" dirty="0"/>
          </a:p>
          <a:p>
            <a:pPr lvl="1">
              <a:lnSpc>
                <a:spcPct val="110000"/>
              </a:lnSpc>
            </a:pPr>
            <a:r>
              <a:rPr lang="en-US" sz="2200" dirty="0">
                <a:hlinkClick r:id="rId3"/>
              </a:rPr>
              <a:t>Fire Truck Single Seat Spring Rider</a:t>
            </a:r>
            <a:endParaRPr lang="en-US" sz="2200" dirty="0"/>
          </a:p>
          <a:p>
            <a:pPr>
              <a:lnSpc>
                <a:spcPct val="110000"/>
              </a:lnSpc>
            </a:pPr>
            <a:endParaRPr lang="en-US" sz="2200" dirty="0"/>
          </a:p>
          <a:p>
            <a:pPr>
              <a:lnSpc>
                <a:spcPct val="110000"/>
              </a:lnSpc>
            </a:pPr>
            <a:r>
              <a:rPr lang="en-US" sz="2200" dirty="0">
                <a:hlinkClick r:id="rId4"/>
              </a:rPr>
              <a:t>Classic Seesaw</a:t>
            </a:r>
            <a:r>
              <a:rPr lang="en-US" sz="2200" dirty="0"/>
              <a:t> $1,200 each</a:t>
            </a:r>
          </a:p>
          <a:p>
            <a:pPr>
              <a:lnSpc>
                <a:spcPct val="110000"/>
              </a:lnSpc>
            </a:pPr>
            <a:endParaRPr lang="en-US" sz="2200" dirty="0"/>
          </a:p>
          <a:p>
            <a:pPr>
              <a:lnSpc>
                <a:spcPct val="110000"/>
              </a:lnSpc>
            </a:pPr>
            <a:endParaRPr lang="en-US" sz="2200" dirty="0"/>
          </a:p>
        </p:txBody>
      </p:sp>
      <p:pic>
        <p:nvPicPr>
          <p:cNvPr id="9220" name="Picture 4" descr="Fire Truck Single Seat Spring Rider">
            <a:extLst>
              <a:ext uri="{FF2B5EF4-FFF2-40B4-BE49-F238E27FC236}">
                <a16:creationId xmlns:a16="http://schemas.microsoft.com/office/drawing/2014/main" id="{5A4BC356-C1A9-2E35-17F9-AD23BE30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478" y="4036314"/>
            <a:ext cx="3033722" cy="27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lassic Seesaw - 2 seats - Front">
            <a:extLst>
              <a:ext uri="{FF2B5EF4-FFF2-40B4-BE49-F238E27FC236}">
                <a16:creationId xmlns:a16="http://schemas.microsoft.com/office/drawing/2014/main" id="{19BFEBC7-4DCD-863F-66D3-8FB45DBB8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5472" y="4082143"/>
            <a:ext cx="2286000" cy="27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harlie Chomper Fun Bounce">
            <a:extLst>
              <a:ext uri="{FF2B5EF4-FFF2-40B4-BE49-F238E27FC236}">
                <a16:creationId xmlns:a16="http://schemas.microsoft.com/office/drawing/2014/main" id="{F8749BB7-1434-01CB-3D5B-B13C339A7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2121" y="3972291"/>
            <a:ext cx="2839879" cy="283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521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00CB3E-22D8-C88A-E699-CC9736BC9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C6A3B-51C2-40B6-791B-0F3B251DB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131497"/>
            <a:ext cx="8606346" cy="1257299"/>
          </a:xfrm>
        </p:spPr>
        <p:txBody>
          <a:bodyPr anchor="ctr">
            <a:normAutofit/>
          </a:bodyPr>
          <a:lstStyle/>
          <a:p>
            <a:r>
              <a:rPr lang="en-US" sz="4800"/>
              <a:t>What Residents Want…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84907-DCCA-3AA1-9029-E7BCF2F75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7" y="2388796"/>
            <a:ext cx="5671459" cy="422971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 place to have picnics, grill and relax.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The parks program to come back!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A place for children to play.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Bike riding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A nice place for children and adults</a:t>
            </a:r>
          </a:p>
        </p:txBody>
      </p:sp>
      <p:pic>
        <p:nvPicPr>
          <p:cNvPr id="5" name="Picture 4" descr="Blanket on the earth">
            <a:extLst>
              <a:ext uri="{FF2B5EF4-FFF2-40B4-BE49-F238E27FC236}">
                <a16:creationId xmlns:a16="http://schemas.microsoft.com/office/drawing/2014/main" id="{91941F67-6C5D-0741-198F-84ED2D838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15" r="-3" b="7175"/>
          <a:stretch/>
        </p:blipFill>
        <p:spPr>
          <a:xfrm>
            <a:off x="5797434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8566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37331-74B5-9796-A07C-22B562666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6841"/>
            <a:ext cx="9115484" cy="953669"/>
          </a:xfrm>
        </p:spPr>
        <p:txBody>
          <a:bodyPr/>
          <a:lstStyle/>
          <a:p>
            <a:r>
              <a:rPr lang="en-US" dirty="0"/>
              <a:t>Cost of Playground Updates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07595D65-080E-F1F3-1371-48D3E2C274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821869"/>
              </p:ext>
            </p:extLst>
          </p:nvPr>
        </p:nvGraphicFramePr>
        <p:xfrm>
          <a:off x="1069975" y="2139950"/>
          <a:ext cx="8883650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76730">
                  <a:extLst>
                    <a:ext uri="{9D8B030D-6E8A-4147-A177-3AD203B41FA5}">
                      <a16:colId xmlns:a16="http://schemas.microsoft.com/office/drawing/2014/main" val="1838148137"/>
                    </a:ext>
                  </a:extLst>
                </a:gridCol>
                <a:gridCol w="1776730">
                  <a:extLst>
                    <a:ext uri="{9D8B030D-6E8A-4147-A177-3AD203B41FA5}">
                      <a16:colId xmlns:a16="http://schemas.microsoft.com/office/drawing/2014/main" val="4070043192"/>
                    </a:ext>
                  </a:extLst>
                </a:gridCol>
                <a:gridCol w="1776730">
                  <a:extLst>
                    <a:ext uri="{9D8B030D-6E8A-4147-A177-3AD203B41FA5}">
                      <a16:colId xmlns:a16="http://schemas.microsoft.com/office/drawing/2014/main" val="641050706"/>
                    </a:ext>
                  </a:extLst>
                </a:gridCol>
                <a:gridCol w="1776730">
                  <a:extLst>
                    <a:ext uri="{9D8B030D-6E8A-4147-A177-3AD203B41FA5}">
                      <a16:colId xmlns:a16="http://schemas.microsoft.com/office/drawing/2014/main" val="2872599330"/>
                    </a:ext>
                  </a:extLst>
                </a:gridCol>
                <a:gridCol w="1776730">
                  <a:extLst>
                    <a:ext uri="{9D8B030D-6E8A-4147-A177-3AD203B41FA5}">
                      <a16:colId xmlns:a16="http://schemas.microsoft.com/office/drawing/2014/main" val="1495756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34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90956"/>
                  </a:ext>
                </a:extLst>
              </a:tr>
            </a:tbl>
          </a:graphicData>
        </a:graphic>
      </p:graphicFrame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19EA1B07-85BF-4A13-0FFD-8B33844532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882340"/>
              </p:ext>
            </p:extLst>
          </p:nvPr>
        </p:nvGraphicFramePr>
        <p:xfrm>
          <a:off x="838200" y="2139949"/>
          <a:ext cx="10101943" cy="40276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17282">
                  <a:extLst>
                    <a:ext uri="{9D8B030D-6E8A-4147-A177-3AD203B41FA5}">
                      <a16:colId xmlns:a16="http://schemas.microsoft.com/office/drawing/2014/main" val="2628622799"/>
                    </a:ext>
                  </a:extLst>
                </a:gridCol>
                <a:gridCol w="4384661">
                  <a:extLst>
                    <a:ext uri="{9D8B030D-6E8A-4147-A177-3AD203B41FA5}">
                      <a16:colId xmlns:a16="http://schemas.microsoft.com/office/drawing/2014/main" val="3335342128"/>
                    </a:ext>
                  </a:extLst>
                </a:gridCol>
              </a:tblGrid>
              <a:tr h="444757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964685"/>
                  </a:ext>
                </a:extLst>
              </a:tr>
              <a:tr h="444757">
                <a:tc>
                  <a:txBody>
                    <a:bodyPr/>
                    <a:lstStyle/>
                    <a:p>
                      <a:r>
                        <a:rPr lang="en-US" dirty="0"/>
                        <a:t>Pavilion with grills &amp; 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674131"/>
                  </a:ext>
                </a:extLst>
              </a:tr>
              <a:tr h="897183">
                <a:tc>
                  <a:txBody>
                    <a:bodyPr/>
                    <a:lstStyle/>
                    <a:p>
                      <a:r>
                        <a:rPr lang="en-US" dirty="0"/>
                        <a:t>Swing sets to include: Tire swing (1), replacement children swings (2),  infant swings (1), bench swings (2) &amp; additional swing 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$6,000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432859"/>
                  </a:ext>
                </a:extLst>
              </a:tr>
              <a:tr h="444757">
                <a:tc>
                  <a:txBody>
                    <a:bodyPr/>
                    <a:lstStyle/>
                    <a:p>
                      <a:r>
                        <a:rPr lang="en-US" dirty="0"/>
                        <a:t>Basketball Court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687627"/>
                  </a:ext>
                </a:extLst>
              </a:tr>
              <a:tr h="444757">
                <a:tc>
                  <a:txBody>
                    <a:bodyPr/>
                    <a:lstStyle/>
                    <a:p>
                      <a:r>
                        <a:rPr lang="en-US" dirty="0"/>
                        <a:t>Volleyball and Tetherball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179563"/>
                  </a:ext>
                </a:extLst>
              </a:tr>
              <a:tr h="444757">
                <a:tc>
                  <a:txBody>
                    <a:bodyPr/>
                    <a:lstStyle/>
                    <a:p>
                      <a:r>
                        <a:rPr lang="en-US" dirty="0"/>
                        <a:t>Trash Cans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959697"/>
                  </a:ext>
                </a:extLst>
              </a:tr>
              <a:tr h="444757">
                <a:tc>
                  <a:txBody>
                    <a:bodyPr/>
                    <a:lstStyle/>
                    <a:p>
                      <a:r>
                        <a:rPr lang="en-US" dirty="0"/>
                        <a:t>Spring Riders, &amp; Seesaw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761052"/>
                  </a:ext>
                </a:extLst>
              </a:tr>
              <a:tr h="444757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$25,000 (approximate)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190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042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dditional Questions GIFs - Find &amp; Share on GIPHY">
            <a:extLst>
              <a:ext uri="{FF2B5EF4-FFF2-40B4-BE49-F238E27FC236}">
                <a16:creationId xmlns:a16="http://schemas.microsoft.com/office/drawing/2014/main" id="{9EFCA796-6400-563C-9B63-53E6DB290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43" y="794710"/>
            <a:ext cx="6400799" cy="583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50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9" name="Rectangle 3088">
            <a:extLst>
              <a:ext uri="{FF2B5EF4-FFF2-40B4-BE49-F238E27FC236}">
                <a16:creationId xmlns:a16="http://schemas.microsoft.com/office/drawing/2014/main" id="{41A06B62-8BB1-9677-4094-5FB84178B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7E95C9-282E-01EB-0D72-EAC7EFD7B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1143000"/>
            <a:ext cx="3924299" cy="1612290"/>
          </a:xfrm>
        </p:spPr>
        <p:txBody>
          <a:bodyPr anchor="ctr">
            <a:normAutofit/>
          </a:bodyPr>
          <a:lstStyle/>
          <a:p>
            <a:r>
              <a:rPr lang="en-US" dirty="0"/>
              <a:t>Response Overview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66220A28-044C-D440-F6A3-5590A329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1113" y="1001404"/>
            <a:ext cx="3641393" cy="485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1ED67-CF4F-211E-4FFE-BCE06338B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0" y="2736850"/>
            <a:ext cx="3924299" cy="297815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Total Surveys Mailed: 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Total Responses: 23</a:t>
            </a:r>
          </a:p>
          <a:p>
            <a:pPr>
              <a:lnSpc>
                <a:spcPct val="110000"/>
              </a:lnSpc>
            </a:pPr>
            <a:endParaRPr lang="en-US" sz="1700" dirty="0"/>
          </a:p>
          <a:p>
            <a:pPr>
              <a:lnSpc>
                <a:spcPct val="110000"/>
              </a:lnSpc>
            </a:pPr>
            <a:r>
              <a:rPr lang="en-US" sz="1700" dirty="0"/>
              <a:t>Focus for the Playground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Small Children 4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Teens 2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Adults 3</a:t>
            </a:r>
          </a:p>
          <a:p>
            <a:pPr lvl="1">
              <a:lnSpc>
                <a:spcPct val="110000"/>
              </a:lnSpc>
            </a:pPr>
            <a:r>
              <a:rPr lang="en-US" sz="1700" b="1" dirty="0"/>
              <a:t>Combination 16</a:t>
            </a:r>
          </a:p>
        </p:txBody>
      </p:sp>
    </p:spTree>
    <p:extLst>
      <p:ext uri="{BB962C8B-B14F-4D97-AF65-F5344CB8AC3E}">
        <p14:creationId xmlns:p14="http://schemas.microsoft.com/office/powerpoint/2010/main" val="78990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2684-97A5-E4C8-949C-6B30BAADB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59230"/>
            <a:ext cx="8886884" cy="1034142"/>
          </a:xfrm>
        </p:spPr>
        <p:txBody>
          <a:bodyPr/>
          <a:lstStyle/>
          <a:p>
            <a:r>
              <a:rPr lang="en-US" dirty="0"/>
              <a:t>What Shaun Lane Park Currently Has…</a:t>
            </a:r>
          </a:p>
        </p:txBody>
      </p:sp>
      <p:pic>
        <p:nvPicPr>
          <p:cNvPr id="12292" name="Picture 4" descr="Image preview">
            <a:extLst>
              <a:ext uri="{FF2B5EF4-FFF2-40B4-BE49-F238E27FC236}">
                <a16:creationId xmlns:a16="http://schemas.microsoft.com/office/drawing/2014/main" id="{47CD3927-0439-7B6C-C46E-A595FE5E6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6186" y="3314699"/>
            <a:ext cx="4049487" cy="303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433AE43E-0CA5-BA2C-5CAA-28242E0B4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743" y="3614057"/>
            <a:ext cx="4325257" cy="324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>
            <a:extLst>
              <a:ext uri="{FF2B5EF4-FFF2-40B4-BE49-F238E27FC236}">
                <a16:creationId xmlns:a16="http://schemas.microsoft.com/office/drawing/2014/main" id="{1F5D526F-58A9-9BEE-7000-05C1366EA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4" y="2024743"/>
            <a:ext cx="5312229" cy="48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254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>
            <a:extLst>
              <a:ext uri="{FF2B5EF4-FFF2-40B4-BE49-F238E27FC236}">
                <a16:creationId xmlns:a16="http://schemas.microsoft.com/office/drawing/2014/main" id="{497785DA-ABCA-0576-E781-F6BD8333B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" r="-3" b="20681"/>
          <a:stretch/>
        </p:blipFill>
        <p:spPr bwMode="auto">
          <a:xfrm>
            <a:off x="5162052" y="3272588"/>
            <a:ext cx="6105382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813017E4-CEF4-036C-1C1F-EF7C99DD7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1" r="1" b="20516"/>
          <a:stretch/>
        </p:blipFill>
        <p:spPr bwMode="auto"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0D188312-049B-878C-D333-8CFFF6CB1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3" b="-1"/>
          <a:stretch/>
        </p:blipFill>
        <p:spPr bwMode="auto">
          <a:xfrm>
            <a:off x="7458302" y="-22547"/>
            <a:ext cx="3809132" cy="3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9B2C48B2-F641-8D29-0300-3DEA0D399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2" r="2" b="39625"/>
          <a:stretch/>
        </p:blipFill>
        <p:spPr bwMode="auto">
          <a:xfrm>
            <a:off x="1" y="4065775"/>
            <a:ext cx="5001186" cy="2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6" name="Rectangle 13335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9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72AA3712-C5CA-A663-E80E-253CE0930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4D205-1DD7-1096-3CC7-91B4BE7B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42999"/>
            <a:ext cx="4173416" cy="1257299"/>
          </a:xfrm>
        </p:spPr>
        <p:txBody>
          <a:bodyPr anchor="ctr">
            <a:normAutofit/>
          </a:bodyPr>
          <a:lstStyle/>
          <a:p>
            <a:r>
              <a:rPr lang="en-US" dirty="0"/>
              <a:t>Pavilion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6507F-DA6F-12C4-2366-D15BFA92A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7" y="2736850"/>
            <a:ext cx="4173415" cy="29781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1700"/>
              <a:t>21 respondents wanted the pavilion</a:t>
            </a:r>
          </a:p>
          <a:p>
            <a:pPr>
              <a:lnSpc>
                <a:spcPct val="110000"/>
              </a:lnSpc>
            </a:pPr>
            <a:r>
              <a:rPr lang="en-US" sz="1700"/>
              <a:t>2 were opposed</a:t>
            </a:r>
          </a:p>
          <a:p>
            <a:pPr lvl="1">
              <a:lnSpc>
                <a:spcPct val="110000"/>
              </a:lnSpc>
            </a:pPr>
            <a:r>
              <a:rPr lang="en-US" sz="1700"/>
              <a:t>Requested picnic tables, concrete pad, &amp; charcoal grills. (22 yes and 1 no)</a:t>
            </a:r>
          </a:p>
          <a:p>
            <a:pPr lvl="1">
              <a:lnSpc>
                <a:spcPct val="110000"/>
              </a:lnSpc>
            </a:pPr>
            <a:r>
              <a:rPr lang="en-US" sz="1700"/>
              <a:t>$5,000 pavilion (previously approved)</a:t>
            </a:r>
          </a:p>
          <a:p>
            <a:pPr lvl="1">
              <a:lnSpc>
                <a:spcPct val="110000"/>
              </a:lnSpc>
            </a:pPr>
            <a:r>
              <a:rPr lang="en-US" sz="1700">
                <a:hlinkClick r:id="rId2"/>
              </a:rPr>
              <a:t>Grills: $1000 (for 2)</a:t>
            </a:r>
            <a:endParaRPr lang="en-US" sz="1700"/>
          </a:p>
          <a:p>
            <a:pPr lvl="1">
              <a:lnSpc>
                <a:spcPct val="110000"/>
              </a:lnSpc>
            </a:pPr>
            <a:r>
              <a:rPr lang="en-US" sz="1700"/>
              <a:t>-</a:t>
            </a:r>
            <a:r>
              <a:rPr lang="en-US" sz="1700">
                <a:hlinkClick r:id="rId3"/>
              </a:rPr>
              <a:t>Picnic tables: $1,500-2000 each x 2 ($3,000-4,000)</a:t>
            </a:r>
            <a:endParaRPr lang="en-US" sz="1700"/>
          </a:p>
          <a:p>
            <a:pPr lvl="1">
              <a:lnSpc>
                <a:spcPct val="110000"/>
              </a:lnSpc>
            </a:pPr>
            <a:r>
              <a:rPr lang="en-US" sz="1700" b="1"/>
              <a:t>Total: Approx. $10,000</a:t>
            </a:r>
          </a:p>
          <a:p>
            <a:pPr marL="320040" lvl="1" indent="0">
              <a:lnSpc>
                <a:spcPct val="110000"/>
              </a:lnSpc>
              <a:buNone/>
            </a:pPr>
            <a:endParaRPr lang="en-US" sz="1700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BF191A43-AD91-D66B-1E88-1D7978864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9345" y="914400"/>
            <a:ext cx="3746310" cy="499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46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9D2D73E-B42D-0B39-8136-4A25DAFD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EADAF-8345-F467-0FDE-AE0691F30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907577"/>
            <a:ext cx="5067299" cy="1709436"/>
          </a:xfrm>
        </p:spPr>
        <p:txBody>
          <a:bodyPr anchor="ctr">
            <a:normAutofit/>
          </a:bodyPr>
          <a:lstStyle/>
          <a:p>
            <a:r>
              <a:rPr lang="en-US" sz="4800"/>
              <a:t>Bench Style Swing</a:t>
            </a:r>
          </a:p>
        </p:txBody>
      </p:sp>
      <p:pic>
        <p:nvPicPr>
          <p:cNvPr id="2050" name="Picture 2" descr="Park and Patio Bench Swing | Thermoplastic Coated | Park Benches | Belson  Outdoors®">
            <a:extLst>
              <a:ext uri="{FF2B5EF4-FFF2-40B4-BE49-F238E27FC236}">
                <a16:creationId xmlns:a16="http://schemas.microsoft.com/office/drawing/2014/main" id="{1882C34D-0B97-5308-96B0-102485A1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0457" y="1143000"/>
            <a:ext cx="382023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36C58-0323-87D9-2FA7-D251EA0DD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736850"/>
            <a:ext cx="5067300" cy="2978150"/>
          </a:xfrm>
        </p:spPr>
        <p:txBody>
          <a:bodyPr anchor="ctr">
            <a:normAutofit/>
          </a:bodyPr>
          <a:lstStyle/>
          <a:p>
            <a:r>
              <a:rPr lang="en-US" dirty="0"/>
              <a:t>Yes: 19</a:t>
            </a:r>
          </a:p>
          <a:p>
            <a:r>
              <a:rPr lang="en-US" dirty="0"/>
              <a:t>No: 4 </a:t>
            </a:r>
          </a:p>
          <a:p>
            <a:endParaRPr lang="en-US" dirty="0"/>
          </a:p>
          <a:p>
            <a:r>
              <a:rPr lang="en-US" dirty="0"/>
              <a:t>Total Cost: </a:t>
            </a:r>
            <a:r>
              <a:rPr lang="en-US" dirty="0">
                <a:hlinkClick r:id="rId3"/>
              </a:rPr>
              <a:t>$1,089 plus s/h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7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72AA3712-C5CA-A663-E80E-253CE0930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E448A-C38A-E7DE-C3CF-288E50C9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42999"/>
            <a:ext cx="4173416" cy="1257299"/>
          </a:xfrm>
        </p:spPr>
        <p:txBody>
          <a:bodyPr anchor="ctr">
            <a:normAutofit/>
          </a:bodyPr>
          <a:lstStyle/>
          <a:p>
            <a:r>
              <a:rPr lang="en-US" dirty="0"/>
              <a:t>Swings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445EA-29E7-7AEB-CD2E-C7A87B08A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8" y="2736850"/>
            <a:ext cx="4013202" cy="2978152"/>
          </a:xfrm>
        </p:spPr>
        <p:txBody>
          <a:bodyPr>
            <a:normAutofit/>
          </a:bodyPr>
          <a:lstStyle/>
          <a:p>
            <a:r>
              <a:rPr lang="en-US" sz="1700"/>
              <a:t>Swing set needs updating. Results for what residents would like to see:</a:t>
            </a:r>
          </a:p>
          <a:p>
            <a:endParaRPr lang="en-US" sz="1700"/>
          </a:p>
          <a:p>
            <a:r>
              <a:rPr lang="en-US" sz="1700"/>
              <a:t>Infant 16</a:t>
            </a:r>
          </a:p>
          <a:p>
            <a:r>
              <a:rPr lang="en-US" sz="1700"/>
              <a:t>Children 18</a:t>
            </a:r>
          </a:p>
          <a:p>
            <a:r>
              <a:rPr lang="en-US" sz="1700"/>
              <a:t>Tire Swing 11</a:t>
            </a:r>
          </a:p>
          <a:p>
            <a:r>
              <a:rPr lang="en-US" sz="1700"/>
              <a:t>None of the Above 2</a:t>
            </a:r>
          </a:p>
        </p:txBody>
      </p:sp>
      <p:pic>
        <p:nvPicPr>
          <p:cNvPr id="14338" name="Picture 2" descr="Weight Can a Playground Swing Hold ...">
            <a:extLst>
              <a:ext uri="{FF2B5EF4-FFF2-40B4-BE49-F238E27FC236}">
                <a16:creationId xmlns:a16="http://schemas.microsoft.com/office/drawing/2014/main" id="{25A08474-BC69-15AB-D16B-1EF0C15F4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5" r="14147" b="1"/>
          <a:stretch/>
        </p:blipFill>
        <p:spPr bwMode="auto">
          <a:xfrm>
            <a:off x="6120859" y="882650"/>
            <a:ext cx="5184373" cy="509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34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9C1839BE-51C7-5D0B-5E7D-9BE278DD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99320-0028-A0B2-B83F-B2BAFCCF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43000"/>
            <a:ext cx="3662855" cy="1310114"/>
          </a:xfrm>
        </p:spPr>
        <p:txBody>
          <a:bodyPr anchor="t">
            <a:normAutofit/>
          </a:bodyPr>
          <a:lstStyle/>
          <a:p>
            <a:r>
              <a:rPr lang="en-US" dirty="0"/>
              <a:t>Swing Set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F9A00-83B3-1E26-9A0B-85F90195A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686443"/>
            <a:ext cx="3486281" cy="3387785"/>
          </a:xfrm>
        </p:spPr>
        <p:txBody>
          <a:bodyPr anchor="t">
            <a:noAutofit/>
          </a:bodyPr>
          <a:lstStyle/>
          <a:p>
            <a:r>
              <a:rPr lang="en-US" dirty="0"/>
              <a:t>Infant Swing </a:t>
            </a:r>
            <a:r>
              <a:rPr lang="en-US" dirty="0">
                <a:hlinkClick r:id="rId3"/>
              </a:rPr>
              <a:t>$86 each plus chains and s/h</a:t>
            </a:r>
            <a:endParaRPr lang="en-US" dirty="0"/>
          </a:p>
          <a:p>
            <a:r>
              <a:rPr lang="en-US" dirty="0"/>
              <a:t>Children Swings </a:t>
            </a:r>
            <a:r>
              <a:rPr lang="en-US" dirty="0">
                <a:hlinkClick r:id="rId4"/>
              </a:rPr>
              <a:t>$200 plus s/h</a:t>
            </a:r>
            <a:endParaRPr lang="en-US" dirty="0"/>
          </a:p>
          <a:p>
            <a:r>
              <a:rPr lang="en-US" dirty="0"/>
              <a:t>Tire Swing </a:t>
            </a:r>
            <a:r>
              <a:rPr lang="en-US" dirty="0">
                <a:hlinkClick r:id="rId5"/>
              </a:rPr>
              <a:t>$2,354 plus s/h</a:t>
            </a:r>
            <a:endParaRPr lang="en-US" dirty="0"/>
          </a:p>
          <a:p>
            <a:r>
              <a:rPr lang="en-US" dirty="0">
                <a:hlinkClick r:id="rId6"/>
              </a:rPr>
              <a:t>Bipod Swing set with Swings and Chain $1,200</a:t>
            </a:r>
            <a:endParaRPr lang="en-US" dirty="0"/>
          </a:p>
          <a:p>
            <a:r>
              <a:rPr lang="en-US" dirty="0"/>
              <a:t>Total not to exceed: $5,000</a:t>
            </a:r>
          </a:p>
          <a:p>
            <a:endParaRPr lang="en-US" sz="1600" dirty="0"/>
          </a:p>
        </p:txBody>
      </p:sp>
      <p:pic>
        <p:nvPicPr>
          <p:cNvPr id="4102" name="Picture 6" descr="Six Benefits of Swinging: Developmental and Therapeutic">
            <a:extLst>
              <a:ext uri="{FF2B5EF4-FFF2-40B4-BE49-F238E27FC236}">
                <a16:creationId xmlns:a16="http://schemas.microsoft.com/office/drawing/2014/main" id="{40B2D798-BB7F-6BA3-9A14-95F80BD2D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8" r="23388" b="2"/>
          <a:stretch/>
        </p:blipFill>
        <p:spPr bwMode="auto">
          <a:xfrm>
            <a:off x="5363140" y="1143001"/>
            <a:ext cx="2028836" cy="224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eavy Duty Tripod Tire Swing ...">
            <a:extLst>
              <a:ext uri="{FF2B5EF4-FFF2-40B4-BE49-F238E27FC236}">
                <a16:creationId xmlns:a16="http://schemas.microsoft.com/office/drawing/2014/main" id="{762F3E50-1F66-1AE2-F727-684CA632B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7" r="17340" b="1"/>
          <a:stretch/>
        </p:blipFill>
        <p:spPr bwMode="auto">
          <a:xfrm>
            <a:off x="5363140" y="3469441"/>
            <a:ext cx="2028836" cy="224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torama__img">
            <a:extLst>
              <a:ext uri="{FF2B5EF4-FFF2-40B4-BE49-F238E27FC236}">
                <a16:creationId xmlns:a16="http://schemas.microsoft.com/office/drawing/2014/main" id="{BD1C665F-EAF5-75D9-B7F7-DCAE6025C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r="11092"/>
          <a:stretch/>
        </p:blipFill>
        <p:spPr bwMode="auto">
          <a:xfrm>
            <a:off x="7472855" y="1143000"/>
            <a:ext cx="357614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08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2" name="Rectangle 5141">
            <a:extLst>
              <a:ext uri="{FF2B5EF4-FFF2-40B4-BE49-F238E27FC236}">
                <a16:creationId xmlns:a16="http://schemas.microsoft.com/office/drawing/2014/main" id="{C152C099-1132-6264-F8DA-F809D8804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3D7F4-322A-11FC-B0CC-48E5A217D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642257"/>
            <a:ext cx="4660929" cy="3668486"/>
          </a:xfrm>
        </p:spPr>
        <p:txBody>
          <a:bodyPr anchor="ctr">
            <a:normAutofit/>
          </a:bodyPr>
          <a:lstStyle/>
          <a:p>
            <a:r>
              <a:rPr lang="en-US" dirty="0"/>
              <a:t>Additions to the Park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517D0-B2E3-F2B5-C0D3-F5C5C5675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71" y="642257"/>
            <a:ext cx="5635610" cy="3755572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Basketball Court 15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Volleyball Net (Currently have posts but net was damaged) 7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Tetherball (Currently have post but ball was damaged) 3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None of the Above: 5</a:t>
            </a:r>
          </a:p>
        </p:txBody>
      </p:sp>
      <p:pic>
        <p:nvPicPr>
          <p:cNvPr id="5126" name="Picture 6" descr="Volleyball Courts | Central Park ...">
            <a:extLst>
              <a:ext uri="{FF2B5EF4-FFF2-40B4-BE49-F238E27FC236}">
                <a16:creationId xmlns:a16="http://schemas.microsoft.com/office/drawing/2014/main" id="{88D39163-9FB3-1D78-7E0B-F32D771B5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2" r="14677" b="-1"/>
          <a:stretch/>
        </p:blipFill>
        <p:spPr bwMode="auto">
          <a:xfrm>
            <a:off x="4657527" y="4603859"/>
            <a:ext cx="3224413" cy="22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n-ground tetherball set – bisoninc">
            <a:extLst>
              <a:ext uri="{FF2B5EF4-FFF2-40B4-BE49-F238E27FC236}">
                <a16:creationId xmlns:a16="http://schemas.microsoft.com/office/drawing/2014/main" id="{0934699A-1C48-D0B8-D80E-9B15CA279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7" r="-2" b="11939"/>
          <a:stretch/>
        </p:blipFill>
        <p:spPr bwMode="auto">
          <a:xfrm>
            <a:off x="9006627" y="4615414"/>
            <a:ext cx="3185373" cy="224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OPEN Basketball Courts in Chicago Right ...">
            <a:extLst>
              <a:ext uri="{FF2B5EF4-FFF2-40B4-BE49-F238E27FC236}">
                <a16:creationId xmlns:a16="http://schemas.microsoft.com/office/drawing/2014/main" id="{5B2B3C26-8177-464E-AA14-BF98C77E9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2" r="1" b="1"/>
          <a:stretch/>
        </p:blipFill>
        <p:spPr bwMode="auto">
          <a:xfrm>
            <a:off x="0" y="4603859"/>
            <a:ext cx="3208005" cy="224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397127"/>
      </p:ext>
    </p:extLst>
  </p:cSld>
  <p:clrMapOvr>
    <a:masterClrMapping/>
  </p:clrMapOvr>
</p:sld>
</file>

<file path=ppt/theme/theme1.xml><?xml version="1.0" encoding="utf-8"?>
<a:theme xmlns:a="http://schemas.openxmlformats.org/drawingml/2006/main" name="SwellVTI">
  <a:themeElements>
    <a:clrScheme name="AnalogousFromDarkSeedLeftStep">
      <a:dk1>
        <a:srgbClr val="000000"/>
      </a:dk1>
      <a:lt1>
        <a:srgbClr val="FFFFFF"/>
      </a:lt1>
      <a:dk2>
        <a:srgbClr val="1A212E"/>
      </a:dk2>
      <a:lt2>
        <a:srgbClr val="F0F3F1"/>
      </a:lt2>
      <a:accent1>
        <a:srgbClr val="E729A7"/>
      </a:accent1>
      <a:accent2>
        <a:srgbClr val="C517D5"/>
      </a:accent2>
      <a:accent3>
        <a:srgbClr val="8829E7"/>
      </a:accent3>
      <a:accent4>
        <a:srgbClr val="3E30D9"/>
      </a:accent4>
      <a:accent5>
        <a:srgbClr val="2968E7"/>
      </a:accent5>
      <a:accent6>
        <a:srgbClr val="17A5D5"/>
      </a:accent6>
      <a:hlink>
        <a:srgbClr val="3F54BF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406</Words>
  <Application>Microsoft Office PowerPoint</Application>
  <PresentationFormat>Widescreen</PresentationFormat>
  <Paragraphs>91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Neue Haas Grotesk Text Pro</vt:lpstr>
      <vt:lpstr>SwellVTI</vt:lpstr>
      <vt:lpstr>Shaun Lane Memorial Park</vt:lpstr>
      <vt:lpstr>Response Overview</vt:lpstr>
      <vt:lpstr>What Shaun Lane Park Currently Has…</vt:lpstr>
      <vt:lpstr>PowerPoint Presentation</vt:lpstr>
      <vt:lpstr>Pavilion</vt:lpstr>
      <vt:lpstr>Bench Style Swing</vt:lpstr>
      <vt:lpstr>Swings</vt:lpstr>
      <vt:lpstr>Swing Set Options</vt:lpstr>
      <vt:lpstr>Additions to the Park</vt:lpstr>
      <vt:lpstr>Basketball Court</vt:lpstr>
      <vt:lpstr>Volleyball Net and Tetherball</vt:lpstr>
      <vt:lpstr>Additional Equipment…</vt:lpstr>
      <vt:lpstr>Replacements &amp; Additions</vt:lpstr>
      <vt:lpstr>What Residents Want…</vt:lpstr>
      <vt:lpstr>Cost of Playground Updates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Shaun Lane Memorial Park</dc:title>
  <dc:creator>Jenn Mullen</dc:creator>
  <cp:lastModifiedBy>Jenn Mullen</cp:lastModifiedBy>
  <cp:revision>5</cp:revision>
  <dcterms:created xsi:type="dcterms:W3CDTF">2024-05-18T16:18:34Z</dcterms:created>
  <dcterms:modified xsi:type="dcterms:W3CDTF">2024-07-12T15:36:45Z</dcterms:modified>
</cp:coreProperties>
</file>