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 r:id="rId5"/>
    <p:sldId id="1509" r:id="rId6"/>
    <p:sldId id="257" r:id="rId7"/>
    <p:sldId id="1511" r:id="rId8"/>
    <p:sldId id="1515" r:id="rId9"/>
    <p:sldId id="1512" r:id="rId10"/>
    <p:sldId id="263" r:id="rId11"/>
    <p:sldId id="265" r:id="rId12"/>
    <p:sldId id="266" r:id="rId13"/>
    <p:sldId id="1516" r:id="rId14"/>
    <p:sldId id="1517" r:id="rId15"/>
    <p:sldId id="1518" r:id="rId16"/>
    <p:sldId id="1520" r:id="rId17"/>
    <p:sldId id="1519" r:id="rId18"/>
    <p:sldId id="1521" r:id="rId19"/>
    <p:sldId id="1522" r:id="rId20"/>
    <p:sldId id="1523" r:id="rId21"/>
    <p:sldId id="1524" r:id="rId22"/>
    <p:sldId id="1527" r:id="rId23"/>
    <p:sldId id="1525" r:id="rId2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D5274-48AA-4463-9DAB-AB676CA321C1}" v="18" dt="2025-12-16T16:45:44.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58"/>
  </p:normalViewPr>
  <p:slideViewPr>
    <p:cSldViewPr snapToGrid="0">
      <p:cViewPr varScale="1">
        <p:scale>
          <a:sx n="73" d="100"/>
          <a:sy n="73" d="100"/>
        </p:scale>
        <p:origin x="328" y="36"/>
      </p:cViewPr>
      <p:guideLst/>
    </p:cSldViewPr>
  </p:slideViewPr>
  <p:notesTextViewPr>
    <p:cViewPr>
      <p:scale>
        <a:sx n="1" d="1"/>
        <a:sy n="1" d="1"/>
      </p:scale>
      <p:origin x="0" y="0"/>
    </p:cViewPr>
  </p:notesTextViewPr>
  <p:sorterViewPr>
    <p:cViewPr>
      <p:scale>
        <a:sx n="100" d="100"/>
        <a:sy n="100" d="100"/>
      </p:scale>
      <p:origin x="0" y="-197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60BFB8-9932-4C7D-A8DD-05710B26CBC8}" type="doc">
      <dgm:prSet loTypeId="urn:microsoft.com/office/officeart/2005/8/layout/default" loCatId="list" qsTypeId="urn:microsoft.com/office/officeart/2005/8/quickstyle/3d2" qsCatId="3D" csTypeId="urn:microsoft.com/office/officeart/2005/8/colors/accent6_2" csCatId="accent6" phldr="1"/>
      <dgm:spPr/>
      <dgm:t>
        <a:bodyPr/>
        <a:lstStyle/>
        <a:p>
          <a:endParaRPr lang="en-US"/>
        </a:p>
      </dgm:t>
    </dgm:pt>
    <dgm:pt modelId="{367B6287-8D37-46F0-8BE7-8C8684D6B164}">
      <dgm:prSet phldrT="[Text]" phldr="0"/>
      <dgm:spPr/>
      <dgm:t>
        <a:bodyPr/>
        <a:lstStyle/>
        <a:p>
          <a:r>
            <a:rPr lang="en-US" dirty="0"/>
            <a:t>59.6 % of the Population is employed</a:t>
          </a:r>
        </a:p>
      </dgm:t>
    </dgm:pt>
    <dgm:pt modelId="{8A864FAE-6CBD-4AA8-A9BA-7573D217ECF5}" type="parTrans" cxnId="{71A62B80-28CD-424C-B726-6933E96BA4D7}">
      <dgm:prSet/>
      <dgm:spPr/>
      <dgm:t>
        <a:bodyPr/>
        <a:lstStyle/>
        <a:p>
          <a:endParaRPr lang="en-US"/>
        </a:p>
      </dgm:t>
    </dgm:pt>
    <dgm:pt modelId="{54C52B54-F8A5-4AE7-8729-2F0087D3A2BD}" type="sibTrans" cxnId="{71A62B80-28CD-424C-B726-6933E96BA4D7}">
      <dgm:prSet/>
      <dgm:spPr/>
      <dgm:t>
        <a:bodyPr/>
        <a:lstStyle/>
        <a:p>
          <a:endParaRPr lang="en-US"/>
        </a:p>
      </dgm:t>
    </dgm:pt>
    <dgm:pt modelId="{E92BAF03-EB65-4B42-A67A-18B83DC945F3}">
      <dgm:prSet phldrT="[Text]" phldr="0"/>
      <dgm:spPr/>
      <dgm:t>
        <a:bodyPr/>
        <a:lstStyle/>
        <a:p>
          <a:r>
            <a:rPr lang="en-US" dirty="0"/>
            <a:t>14.1% of the population is living with a disability</a:t>
          </a:r>
        </a:p>
      </dgm:t>
    </dgm:pt>
    <dgm:pt modelId="{63C73AC6-1300-4E89-93B0-B59019C18204}" type="parTrans" cxnId="{052EC0ED-95DF-49AD-919D-9D4FF0066A3F}">
      <dgm:prSet/>
      <dgm:spPr/>
      <dgm:t>
        <a:bodyPr/>
        <a:lstStyle/>
        <a:p>
          <a:endParaRPr lang="en-US"/>
        </a:p>
      </dgm:t>
    </dgm:pt>
    <dgm:pt modelId="{269A8E54-0004-4B1C-A055-94046D2D6DEC}" type="sibTrans" cxnId="{052EC0ED-95DF-49AD-919D-9D4FF0066A3F}">
      <dgm:prSet/>
      <dgm:spPr/>
      <dgm:t>
        <a:bodyPr/>
        <a:lstStyle/>
        <a:p>
          <a:endParaRPr lang="en-US"/>
        </a:p>
      </dgm:t>
    </dgm:pt>
    <dgm:pt modelId="{4587DCA5-F34F-481D-A1C3-D44DE80D7B4E}">
      <dgm:prSet phldrT="[Text]" phldr="0"/>
      <dgm:spPr/>
      <dgm:t>
        <a:bodyPr/>
        <a:lstStyle/>
        <a:p>
          <a:r>
            <a:rPr lang="en-US" dirty="0"/>
            <a:t>6.2% Veterans</a:t>
          </a:r>
        </a:p>
      </dgm:t>
    </dgm:pt>
    <dgm:pt modelId="{B45A3FC2-A718-4340-A60A-A947D580EB4C}" type="parTrans" cxnId="{F9F52E77-55A2-41D4-B87B-FA5170A52AC1}">
      <dgm:prSet/>
      <dgm:spPr/>
      <dgm:t>
        <a:bodyPr/>
        <a:lstStyle/>
        <a:p>
          <a:endParaRPr lang="en-US"/>
        </a:p>
      </dgm:t>
    </dgm:pt>
    <dgm:pt modelId="{350E01CB-987C-408E-AFF3-AD5449707A93}" type="sibTrans" cxnId="{F9F52E77-55A2-41D4-B87B-FA5170A52AC1}">
      <dgm:prSet/>
      <dgm:spPr/>
      <dgm:t>
        <a:bodyPr/>
        <a:lstStyle/>
        <a:p>
          <a:endParaRPr lang="en-US"/>
        </a:p>
      </dgm:t>
    </dgm:pt>
    <dgm:pt modelId="{F9256FFE-4D2A-49A7-B6D4-24A24E9A9C03}">
      <dgm:prSet phldrT="[Text]" phldr="0"/>
      <dgm:spPr/>
      <dgm:t>
        <a:bodyPr/>
        <a:lstStyle/>
        <a:p>
          <a:r>
            <a:rPr lang="en-US" dirty="0"/>
            <a:t>6.6% of the population living at or below poverty (11.5% are under 18 yrs.)</a:t>
          </a:r>
        </a:p>
      </dgm:t>
    </dgm:pt>
    <dgm:pt modelId="{2535F779-F3BD-404F-8E3E-35B55FEB7E33}" type="parTrans" cxnId="{629376B9-400B-4C5C-AAC3-F755D6FDDFA3}">
      <dgm:prSet/>
      <dgm:spPr/>
      <dgm:t>
        <a:bodyPr/>
        <a:lstStyle/>
        <a:p>
          <a:endParaRPr lang="en-US"/>
        </a:p>
      </dgm:t>
    </dgm:pt>
    <dgm:pt modelId="{CCC4519E-5340-4A3D-AF18-CB6842FCE0FD}" type="sibTrans" cxnId="{629376B9-400B-4C5C-AAC3-F755D6FDDFA3}">
      <dgm:prSet/>
      <dgm:spPr/>
      <dgm:t>
        <a:bodyPr/>
        <a:lstStyle/>
        <a:p>
          <a:endParaRPr lang="en-US"/>
        </a:p>
      </dgm:t>
    </dgm:pt>
    <dgm:pt modelId="{A8D0DC4B-971E-48CB-9BF6-6566499E7BE5}">
      <dgm:prSet phldrT="[Text]" phldr="0"/>
      <dgm:spPr/>
      <dgm:t>
        <a:bodyPr/>
        <a:lstStyle/>
        <a:p>
          <a:r>
            <a:rPr lang="en-US" dirty="0"/>
            <a:t>19.1% of population is over 65 years old</a:t>
          </a:r>
        </a:p>
      </dgm:t>
    </dgm:pt>
    <dgm:pt modelId="{CA0F4720-2E04-4729-9031-2F1F43B9F41F}" type="parTrans" cxnId="{734B4E42-8464-4FDB-9CB8-F3FF9B79828F}">
      <dgm:prSet/>
      <dgm:spPr/>
      <dgm:t>
        <a:bodyPr/>
        <a:lstStyle/>
        <a:p>
          <a:endParaRPr lang="en-US"/>
        </a:p>
      </dgm:t>
    </dgm:pt>
    <dgm:pt modelId="{15F9623F-FA92-4165-BF04-111D2F05E160}" type="sibTrans" cxnId="{734B4E42-8464-4FDB-9CB8-F3FF9B79828F}">
      <dgm:prSet/>
      <dgm:spPr/>
      <dgm:t>
        <a:bodyPr/>
        <a:lstStyle/>
        <a:p>
          <a:endParaRPr lang="en-US"/>
        </a:p>
      </dgm:t>
    </dgm:pt>
    <dgm:pt modelId="{529C0827-E26E-47DF-9870-AC92EFE09E3A}" type="pres">
      <dgm:prSet presAssocID="{A060BFB8-9932-4C7D-A8DD-05710B26CBC8}" presName="diagram" presStyleCnt="0">
        <dgm:presLayoutVars>
          <dgm:dir/>
          <dgm:resizeHandles val="exact"/>
        </dgm:presLayoutVars>
      </dgm:prSet>
      <dgm:spPr/>
    </dgm:pt>
    <dgm:pt modelId="{D3651E5C-2612-43DB-AF28-131125629DAB}" type="pres">
      <dgm:prSet presAssocID="{367B6287-8D37-46F0-8BE7-8C8684D6B164}" presName="node" presStyleLbl="node1" presStyleIdx="0" presStyleCnt="5">
        <dgm:presLayoutVars>
          <dgm:bulletEnabled val="1"/>
        </dgm:presLayoutVars>
      </dgm:prSet>
      <dgm:spPr/>
    </dgm:pt>
    <dgm:pt modelId="{5D5C6AF2-B4EE-442E-8D7C-B9F730C8A477}" type="pres">
      <dgm:prSet presAssocID="{54C52B54-F8A5-4AE7-8729-2F0087D3A2BD}" presName="sibTrans" presStyleCnt="0"/>
      <dgm:spPr/>
    </dgm:pt>
    <dgm:pt modelId="{0CBAA079-562C-438B-86C1-C5EFFFDDAB47}" type="pres">
      <dgm:prSet presAssocID="{E92BAF03-EB65-4B42-A67A-18B83DC945F3}" presName="node" presStyleLbl="node1" presStyleIdx="1" presStyleCnt="5">
        <dgm:presLayoutVars>
          <dgm:bulletEnabled val="1"/>
        </dgm:presLayoutVars>
      </dgm:prSet>
      <dgm:spPr/>
    </dgm:pt>
    <dgm:pt modelId="{B4F6FCC5-3935-4DD8-911A-629F0BDA6BAA}" type="pres">
      <dgm:prSet presAssocID="{269A8E54-0004-4B1C-A055-94046D2D6DEC}" presName="sibTrans" presStyleCnt="0"/>
      <dgm:spPr/>
    </dgm:pt>
    <dgm:pt modelId="{773F0991-6330-45E1-8E5A-5A575CD8DAA3}" type="pres">
      <dgm:prSet presAssocID="{4587DCA5-F34F-481D-A1C3-D44DE80D7B4E}" presName="node" presStyleLbl="node1" presStyleIdx="2" presStyleCnt="5">
        <dgm:presLayoutVars>
          <dgm:bulletEnabled val="1"/>
        </dgm:presLayoutVars>
      </dgm:prSet>
      <dgm:spPr/>
    </dgm:pt>
    <dgm:pt modelId="{D892F6E3-0ABF-4F18-98C5-D1D02DEE18C3}" type="pres">
      <dgm:prSet presAssocID="{350E01CB-987C-408E-AFF3-AD5449707A93}" presName="sibTrans" presStyleCnt="0"/>
      <dgm:spPr/>
    </dgm:pt>
    <dgm:pt modelId="{D69B0F48-74E9-4B51-87E0-096FA9C8CBF5}" type="pres">
      <dgm:prSet presAssocID="{F9256FFE-4D2A-49A7-B6D4-24A24E9A9C03}" presName="node" presStyleLbl="node1" presStyleIdx="3" presStyleCnt="5">
        <dgm:presLayoutVars>
          <dgm:bulletEnabled val="1"/>
        </dgm:presLayoutVars>
      </dgm:prSet>
      <dgm:spPr/>
    </dgm:pt>
    <dgm:pt modelId="{33B7FAA0-E15E-4E0E-864A-C8B4EB1CD9D0}" type="pres">
      <dgm:prSet presAssocID="{CCC4519E-5340-4A3D-AF18-CB6842FCE0FD}" presName="sibTrans" presStyleCnt="0"/>
      <dgm:spPr/>
    </dgm:pt>
    <dgm:pt modelId="{A56351B9-825F-4888-9518-7C8042562CF5}" type="pres">
      <dgm:prSet presAssocID="{A8D0DC4B-971E-48CB-9BF6-6566499E7BE5}" presName="node" presStyleLbl="node1" presStyleIdx="4" presStyleCnt="5">
        <dgm:presLayoutVars>
          <dgm:bulletEnabled val="1"/>
        </dgm:presLayoutVars>
      </dgm:prSet>
      <dgm:spPr/>
    </dgm:pt>
  </dgm:ptLst>
  <dgm:cxnLst>
    <dgm:cxn modelId="{16808400-47C2-4311-805A-2E154BCD2F35}" type="presOf" srcId="{A060BFB8-9932-4C7D-A8DD-05710B26CBC8}" destId="{529C0827-E26E-47DF-9870-AC92EFE09E3A}" srcOrd="0" destOrd="0" presId="urn:microsoft.com/office/officeart/2005/8/layout/default"/>
    <dgm:cxn modelId="{734B4E42-8464-4FDB-9CB8-F3FF9B79828F}" srcId="{A060BFB8-9932-4C7D-A8DD-05710B26CBC8}" destId="{A8D0DC4B-971E-48CB-9BF6-6566499E7BE5}" srcOrd="4" destOrd="0" parTransId="{CA0F4720-2E04-4729-9031-2F1F43B9F41F}" sibTransId="{15F9623F-FA92-4165-BF04-111D2F05E160}"/>
    <dgm:cxn modelId="{F9F52E77-55A2-41D4-B87B-FA5170A52AC1}" srcId="{A060BFB8-9932-4C7D-A8DD-05710B26CBC8}" destId="{4587DCA5-F34F-481D-A1C3-D44DE80D7B4E}" srcOrd="2" destOrd="0" parTransId="{B45A3FC2-A718-4340-A60A-A947D580EB4C}" sibTransId="{350E01CB-987C-408E-AFF3-AD5449707A93}"/>
    <dgm:cxn modelId="{71A62B80-28CD-424C-B726-6933E96BA4D7}" srcId="{A060BFB8-9932-4C7D-A8DD-05710B26CBC8}" destId="{367B6287-8D37-46F0-8BE7-8C8684D6B164}" srcOrd="0" destOrd="0" parTransId="{8A864FAE-6CBD-4AA8-A9BA-7573D217ECF5}" sibTransId="{54C52B54-F8A5-4AE7-8729-2F0087D3A2BD}"/>
    <dgm:cxn modelId="{7509A190-E339-4437-9F22-46C17270EF8C}" type="presOf" srcId="{367B6287-8D37-46F0-8BE7-8C8684D6B164}" destId="{D3651E5C-2612-43DB-AF28-131125629DAB}" srcOrd="0" destOrd="0" presId="urn:microsoft.com/office/officeart/2005/8/layout/default"/>
    <dgm:cxn modelId="{629376B9-400B-4C5C-AAC3-F755D6FDDFA3}" srcId="{A060BFB8-9932-4C7D-A8DD-05710B26CBC8}" destId="{F9256FFE-4D2A-49A7-B6D4-24A24E9A9C03}" srcOrd="3" destOrd="0" parTransId="{2535F779-F3BD-404F-8E3E-35B55FEB7E33}" sibTransId="{CCC4519E-5340-4A3D-AF18-CB6842FCE0FD}"/>
    <dgm:cxn modelId="{BFF663C6-BF41-424D-9652-D308006FE051}" type="presOf" srcId="{F9256FFE-4D2A-49A7-B6D4-24A24E9A9C03}" destId="{D69B0F48-74E9-4B51-87E0-096FA9C8CBF5}" srcOrd="0" destOrd="0" presId="urn:microsoft.com/office/officeart/2005/8/layout/default"/>
    <dgm:cxn modelId="{DA9000E0-A3CC-4F3F-8E80-3870C31E05D0}" type="presOf" srcId="{E92BAF03-EB65-4B42-A67A-18B83DC945F3}" destId="{0CBAA079-562C-438B-86C1-C5EFFFDDAB47}" srcOrd="0" destOrd="0" presId="urn:microsoft.com/office/officeart/2005/8/layout/default"/>
    <dgm:cxn modelId="{BD3D06EC-289D-4982-8336-1A4447BFF3C5}" type="presOf" srcId="{A8D0DC4B-971E-48CB-9BF6-6566499E7BE5}" destId="{A56351B9-825F-4888-9518-7C8042562CF5}" srcOrd="0" destOrd="0" presId="urn:microsoft.com/office/officeart/2005/8/layout/default"/>
    <dgm:cxn modelId="{052EC0ED-95DF-49AD-919D-9D4FF0066A3F}" srcId="{A060BFB8-9932-4C7D-A8DD-05710B26CBC8}" destId="{E92BAF03-EB65-4B42-A67A-18B83DC945F3}" srcOrd="1" destOrd="0" parTransId="{63C73AC6-1300-4E89-93B0-B59019C18204}" sibTransId="{269A8E54-0004-4B1C-A055-94046D2D6DEC}"/>
    <dgm:cxn modelId="{142E7EF3-C976-4866-9604-69F9D136B6F3}" type="presOf" srcId="{4587DCA5-F34F-481D-A1C3-D44DE80D7B4E}" destId="{773F0991-6330-45E1-8E5A-5A575CD8DAA3}" srcOrd="0" destOrd="0" presId="urn:microsoft.com/office/officeart/2005/8/layout/default"/>
    <dgm:cxn modelId="{B003BEF8-DB1C-460C-8B7C-A257A681EE1E}" type="presParOf" srcId="{529C0827-E26E-47DF-9870-AC92EFE09E3A}" destId="{D3651E5C-2612-43DB-AF28-131125629DAB}" srcOrd="0" destOrd="0" presId="urn:microsoft.com/office/officeart/2005/8/layout/default"/>
    <dgm:cxn modelId="{F59BCB07-7DF6-4F0A-BCCE-155A0BC2C1DA}" type="presParOf" srcId="{529C0827-E26E-47DF-9870-AC92EFE09E3A}" destId="{5D5C6AF2-B4EE-442E-8D7C-B9F730C8A477}" srcOrd="1" destOrd="0" presId="urn:microsoft.com/office/officeart/2005/8/layout/default"/>
    <dgm:cxn modelId="{8D724807-7D81-4D40-8BC5-D40041C8B491}" type="presParOf" srcId="{529C0827-E26E-47DF-9870-AC92EFE09E3A}" destId="{0CBAA079-562C-438B-86C1-C5EFFFDDAB47}" srcOrd="2" destOrd="0" presId="urn:microsoft.com/office/officeart/2005/8/layout/default"/>
    <dgm:cxn modelId="{C9420DA8-B829-4E14-8498-78E9020D34E9}" type="presParOf" srcId="{529C0827-E26E-47DF-9870-AC92EFE09E3A}" destId="{B4F6FCC5-3935-4DD8-911A-629F0BDA6BAA}" srcOrd="3" destOrd="0" presId="urn:microsoft.com/office/officeart/2005/8/layout/default"/>
    <dgm:cxn modelId="{2384D345-A362-4281-8D62-015C29840AC6}" type="presParOf" srcId="{529C0827-E26E-47DF-9870-AC92EFE09E3A}" destId="{773F0991-6330-45E1-8E5A-5A575CD8DAA3}" srcOrd="4" destOrd="0" presId="urn:microsoft.com/office/officeart/2005/8/layout/default"/>
    <dgm:cxn modelId="{5468005A-A34D-4CE8-9B13-4B69E2452E0A}" type="presParOf" srcId="{529C0827-E26E-47DF-9870-AC92EFE09E3A}" destId="{D892F6E3-0ABF-4F18-98C5-D1D02DEE18C3}" srcOrd="5" destOrd="0" presId="urn:microsoft.com/office/officeart/2005/8/layout/default"/>
    <dgm:cxn modelId="{7FDBDDC6-0F33-4A87-98E2-F345AB4D0876}" type="presParOf" srcId="{529C0827-E26E-47DF-9870-AC92EFE09E3A}" destId="{D69B0F48-74E9-4B51-87E0-096FA9C8CBF5}" srcOrd="6" destOrd="0" presId="urn:microsoft.com/office/officeart/2005/8/layout/default"/>
    <dgm:cxn modelId="{B534D56E-0BAA-42B8-AF80-5F63057639B2}" type="presParOf" srcId="{529C0827-E26E-47DF-9870-AC92EFE09E3A}" destId="{33B7FAA0-E15E-4E0E-864A-C8B4EB1CD9D0}" srcOrd="7" destOrd="0" presId="urn:microsoft.com/office/officeart/2005/8/layout/default"/>
    <dgm:cxn modelId="{B0E99B13-00B8-4EA8-92B3-0348DE15DEBA}" type="presParOf" srcId="{529C0827-E26E-47DF-9870-AC92EFE09E3A}" destId="{A56351B9-825F-4888-9518-7C8042562CF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0BFB8-9932-4C7D-A8DD-05710B26CBC8}" type="doc">
      <dgm:prSet loTypeId="urn:microsoft.com/office/officeart/2005/8/layout/default" loCatId="list" qsTypeId="urn:microsoft.com/office/officeart/2005/8/quickstyle/3d3" qsCatId="3D" csTypeId="urn:microsoft.com/office/officeart/2005/8/colors/accent6_2" csCatId="accent6" phldr="1"/>
      <dgm:spPr/>
      <dgm:t>
        <a:bodyPr/>
        <a:lstStyle/>
        <a:p>
          <a:endParaRPr lang="en-US"/>
        </a:p>
      </dgm:t>
    </dgm:pt>
    <dgm:pt modelId="{367B6287-8D37-46F0-8BE7-8C8684D6B164}">
      <dgm:prSet phldrT="[Text]" phldr="0"/>
      <dgm:spPr/>
      <dgm:t>
        <a:bodyPr/>
        <a:lstStyle/>
        <a:p>
          <a:r>
            <a:rPr lang="en-US" dirty="0"/>
            <a:t>59% owner-occupied housing units</a:t>
          </a:r>
        </a:p>
      </dgm:t>
    </dgm:pt>
    <dgm:pt modelId="{8A864FAE-6CBD-4AA8-A9BA-7573D217ECF5}" type="parTrans" cxnId="{71A62B80-28CD-424C-B726-6933E96BA4D7}">
      <dgm:prSet/>
      <dgm:spPr/>
      <dgm:t>
        <a:bodyPr/>
        <a:lstStyle/>
        <a:p>
          <a:endParaRPr lang="en-US"/>
        </a:p>
      </dgm:t>
    </dgm:pt>
    <dgm:pt modelId="{54C52B54-F8A5-4AE7-8729-2F0087D3A2BD}" type="sibTrans" cxnId="{71A62B80-28CD-424C-B726-6933E96BA4D7}">
      <dgm:prSet/>
      <dgm:spPr/>
      <dgm:t>
        <a:bodyPr/>
        <a:lstStyle/>
        <a:p>
          <a:endParaRPr lang="en-US"/>
        </a:p>
      </dgm:t>
    </dgm:pt>
    <dgm:pt modelId="{E92BAF03-EB65-4B42-A67A-18B83DC945F3}">
      <dgm:prSet phldrT="[Text]" phldr="0"/>
      <dgm:spPr/>
      <dgm:t>
        <a:bodyPr/>
        <a:lstStyle/>
        <a:p>
          <a:r>
            <a:rPr lang="en-US" dirty="0"/>
            <a:t>92% of housing units appear to be occupied</a:t>
          </a:r>
        </a:p>
      </dgm:t>
    </dgm:pt>
    <dgm:pt modelId="{63C73AC6-1300-4E89-93B0-B59019C18204}" type="parTrans" cxnId="{052EC0ED-95DF-49AD-919D-9D4FF0066A3F}">
      <dgm:prSet/>
      <dgm:spPr/>
      <dgm:t>
        <a:bodyPr/>
        <a:lstStyle/>
        <a:p>
          <a:endParaRPr lang="en-US"/>
        </a:p>
      </dgm:t>
    </dgm:pt>
    <dgm:pt modelId="{269A8E54-0004-4B1C-A055-94046D2D6DEC}" type="sibTrans" cxnId="{052EC0ED-95DF-49AD-919D-9D4FF0066A3F}">
      <dgm:prSet/>
      <dgm:spPr/>
      <dgm:t>
        <a:bodyPr/>
        <a:lstStyle/>
        <a:p>
          <a:endParaRPr lang="en-US"/>
        </a:p>
      </dgm:t>
    </dgm:pt>
    <dgm:pt modelId="{4587DCA5-F34F-481D-A1C3-D44DE80D7B4E}">
      <dgm:prSet phldrT="[Text]" phldr="0"/>
      <dgm:spPr/>
      <dgm:t>
        <a:bodyPr/>
        <a:lstStyle/>
        <a:p>
          <a:r>
            <a:rPr lang="en-US" dirty="0"/>
            <a:t>20.5% of the housing units were built in 1939 or earlier</a:t>
          </a:r>
        </a:p>
      </dgm:t>
    </dgm:pt>
    <dgm:pt modelId="{B45A3FC2-A718-4340-A60A-A947D580EB4C}" type="parTrans" cxnId="{F9F52E77-55A2-41D4-B87B-FA5170A52AC1}">
      <dgm:prSet/>
      <dgm:spPr/>
      <dgm:t>
        <a:bodyPr/>
        <a:lstStyle/>
        <a:p>
          <a:endParaRPr lang="en-US"/>
        </a:p>
      </dgm:t>
    </dgm:pt>
    <dgm:pt modelId="{350E01CB-987C-408E-AFF3-AD5449707A93}" type="sibTrans" cxnId="{F9F52E77-55A2-41D4-B87B-FA5170A52AC1}">
      <dgm:prSet/>
      <dgm:spPr/>
      <dgm:t>
        <a:bodyPr/>
        <a:lstStyle/>
        <a:p>
          <a:endParaRPr lang="en-US"/>
        </a:p>
      </dgm:t>
    </dgm:pt>
    <dgm:pt modelId="{F9256FFE-4D2A-49A7-B6D4-24A24E9A9C03}">
      <dgm:prSet phldrT="[Text]" phldr="0"/>
      <dgm:spPr/>
      <dgm:t>
        <a:bodyPr/>
        <a:lstStyle/>
        <a:p>
          <a:r>
            <a:rPr lang="en-US" dirty="0"/>
            <a:t>Median home value of owner-occupied units is $175,500</a:t>
          </a:r>
        </a:p>
      </dgm:t>
    </dgm:pt>
    <dgm:pt modelId="{2535F779-F3BD-404F-8E3E-35B55FEB7E33}" type="parTrans" cxnId="{629376B9-400B-4C5C-AAC3-F755D6FDDFA3}">
      <dgm:prSet/>
      <dgm:spPr/>
      <dgm:t>
        <a:bodyPr/>
        <a:lstStyle/>
        <a:p>
          <a:endParaRPr lang="en-US"/>
        </a:p>
      </dgm:t>
    </dgm:pt>
    <dgm:pt modelId="{CCC4519E-5340-4A3D-AF18-CB6842FCE0FD}" type="sibTrans" cxnId="{629376B9-400B-4C5C-AAC3-F755D6FDDFA3}">
      <dgm:prSet/>
      <dgm:spPr/>
      <dgm:t>
        <a:bodyPr/>
        <a:lstStyle/>
        <a:p>
          <a:endParaRPr lang="en-US"/>
        </a:p>
      </dgm:t>
    </dgm:pt>
    <dgm:pt modelId="{A8D0DC4B-971E-48CB-9BF6-6566499E7BE5}">
      <dgm:prSet phldrT="[Text]" phldr="0"/>
      <dgm:spPr/>
      <dgm:t>
        <a:bodyPr/>
        <a:lstStyle/>
        <a:p>
          <a:r>
            <a:rPr lang="en-US" dirty="0"/>
            <a:t>17.2% of households spend 30% or more on housing costs</a:t>
          </a:r>
        </a:p>
      </dgm:t>
    </dgm:pt>
    <dgm:pt modelId="{CA0F4720-2E04-4729-9031-2F1F43B9F41F}" type="parTrans" cxnId="{734B4E42-8464-4FDB-9CB8-F3FF9B79828F}">
      <dgm:prSet/>
      <dgm:spPr/>
      <dgm:t>
        <a:bodyPr/>
        <a:lstStyle/>
        <a:p>
          <a:endParaRPr lang="en-US"/>
        </a:p>
      </dgm:t>
    </dgm:pt>
    <dgm:pt modelId="{15F9623F-FA92-4165-BF04-111D2F05E160}" type="sibTrans" cxnId="{734B4E42-8464-4FDB-9CB8-F3FF9B79828F}">
      <dgm:prSet/>
      <dgm:spPr/>
      <dgm:t>
        <a:bodyPr/>
        <a:lstStyle/>
        <a:p>
          <a:endParaRPr lang="en-US"/>
        </a:p>
      </dgm:t>
    </dgm:pt>
    <dgm:pt modelId="{529C0827-E26E-47DF-9870-AC92EFE09E3A}" type="pres">
      <dgm:prSet presAssocID="{A060BFB8-9932-4C7D-A8DD-05710B26CBC8}" presName="diagram" presStyleCnt="0">
        <dgm:presLayoutVars>
          <dgm:dir/>
          <dgm:resizeHandles val="exact"/>
        </dgm:presLayoutVars>
      </dgm:prSet>
      <dgm:spPr/>
    </dgm:pt>
    <dgm:pt modelId="{D3651E5C-2612-43DB-AF28-131125629DAB}" type="pres">
      <dgm:prSet presAssocID="{367B6287-8D37-46F0-8BE7-8C8684D6B164}" presName="node" presStyleLbl="node1" presStyleIdx="0" presStyleCnt="5" custLinFactX="10000" custLinFactNeighborX="100000" custLinFactNeighborY="1373">
        <dgm:presLayoutVars>
          <dgm:bulletEnabled val="1"/>
        </dgm:presLayoutVars>
      </dgm:prSet>
      <dgm:spPr/>
    </dgm:pt>
    <dgm:pt modelId="{5D5C6AF2-B4EE-442E-8D7C-B9F730C8A477}" type="pres">
      <dgm:prSet presAssocID="{54C52B54-F8A5-4AE7-8729-2F0087D3A2BD}" presName="sibTrans" presStyleCnt="0"/>
      <dgm:spPr/>
    </dgm:pt>
    <dgm:pt modelId="{0CBAA079-562C-438B-86C1-C5EFFFDDAB47}" type="pres">
      <dgm:prSet presAssocID="{E92BAF03-EB65-4B42-A67A-18B83DC945F3}" presName="node" presStyleLbl="node1" presStyleIdx="1" presStyleCnt="5" custLinFactX="-5605" custLinFactNeighborX="-100000" custLinFactNeighborY="3204">
        <dgm:presLayoutVars>
          <dgm:bulletEnabled val="1"/>
        </dgm:presLayoutVars>
      </dgm:prSet>
      <dgm:spPr/>
    </dgm:pt>
    <dgm:pt modelId="{B4F6FCC5-3935-4DD8-911A-629F0BDA6BAA}" type="pres">
      <dgm:prSet presAssocID="{269A8E54-0004-4B1C-A055-94046D2D6DEC}" presName="sibTrans" presStyleCnt="0"/>
      <dgm:spPr/>
    </dgm:pt>
    <dgm:pt modelId="{773F0991-6330-45E1-8E5A-5A575CD8DAA3}" type="pres">
      <dgm:prSet presAssocID="{4587DCA5-F34F-481D-A1C3-D44DE80D7B4E}" presName="node" presStyleLbl="node1" presStyleIdx="2" presStyleCnt="5">
        <dgm:presLayoutVars>
          <dgm:bulletEnabled val="1"/>
        </dgm:presLayoutVars>
      </dgm:prSet>
      <dgm:spPr/>
    </dgm:pt>
    <dgm:pt modelId="{D892F6E3-0ABF-4F18-98C5-D1D02DEE18C3}" type="pres">
      <dgm:prSet presAssocID="{350E01CB-987C-408E-AFF3-AD5449707A93}" presName="sibTrans" presStyleCnt="0"/>
      <dgm:spPr/>
    </dgm:pt>
    <dgm:pt modelId="{D69B0F48-74E9-4B51-87E0-096FA9C8CBF5}" type="pres">
      <dgm:prSet presAssocID="{F9256FFE-4D2A-49A7-B6D4-24A24E9A9C03}" presName="node" presStyleLbl="node1" presStyleIdx="3" presStyleCnt="5">
        <dgm:presLayoutVars>
          <dgm:bulletEnabled val="1"/>
        </dgm:presLayoutVars>
      </dgm:prSet>
      <dgm:spPr/>
    </dgm:pt>
    <dgm:pt modelId="{33B7FAA0-E15E-4E0E-864A-C8B4EB1CD9D0}" type="pres">
      <dgm:prSet presAssocID="{CCC4519E-5340-4A3D-AF18-CB6842FCE0FD}" presName="sibTrans" presStyleCnt="0"/>
      <dgm:spPr/>
    </dgm:pt>
    <dgm:pt modelId="{A56351B9-825F-4888-9518-7C8042562CF5}" type="pres">
      <dgm:prSet presAssocID="{A8D0DC4B-971E-48CB-9BF6-6566499E7BE5}" presName="node" presStyleLbl="node1" presStyleIdx="4" presStyleCnt="5">
        <dgm:presLayoutVars>
          <dgm:bulletEnabled val="1"/>
        </dgm:presLayoutVars>
      </dgm:prSet>
      <dgm:spPr/>
    </dgm:pt>
  </dgm:ptLst>
  <dgm:cxnLst>
    <dgm:cxn modelId="{16808400-47C2-4311-805A-2E154BCD2F35}" type="presOf" srcId="{A060BFB8-9932-4C7D-A8DD-05710B26CBC8}" destId="{529C0827-E26E-47DF-9870-AC92EFE09E3A}" srcOrd="0" destOrd="0" presId="urn:microsoft.com/office/officeart/2005/8/layout/default"/>
    <dgm:cxn modelId="{734B4E42-8464-4FDB-9CB8-F3FF9B79828F}" srcId="{A060BFB8-9932-4C7D-A8DD-05710B26CBC8}" destId="{A8D0DC4B-971E-48CB-9BF6-6566499E7BE5}" srcOrd="4" destOrd="0" parTransId="{CA0F4720-2E04-4729-9031-2F1F43B9F41F}" sibTransId="{15F9623F-FA92-4165-BF04-111D2F05E160}"/>
    <dgm:cxn modelId="{F9F52E77-55A2-41D4-B87B-FA5170A52AC1}" srcId="{A060BFB8-9932-4C7D-A8DD-05710B26CBC8}" destId="{4587DCA5-F34F-481D-A1C3-D44DE80D7B4E}" srcOrd="2" destOrd="0" parTransId="{B45A3FC2-A718-4340-A60A-A947D580EB4C}" sibTransId="{350E01CB-987C-408E-AFF3-AD5449707A93}"/>
    <dgm:cxn modelId="{71A62B80-28CD-424C-B726-6933E96BA4D7}" srcId="{A060BFB8-9932-4C7D-A8DD-05710B26CBC8}" destId="{367B6287-8D37-46F0-8BE7-8C8684D6B164}" srcOrd="0" destOrd="0" parTransId="{8A864FAE-6CBD-4AA8-A9BA-7573D217ECF5}" sibTransId="{54C52B54-F8A5-4AE7-8729-2F0087D3A2BD}"/>
    <dgm:cxn modelId="{7509A190-E339-4437-9F22-46C17270EF8C}" type="presOf" srcId="{367B6287-8D37-46F0-8BE7-8C8684D6B164}" destId="{D3651E5C-2612-43DB-AF28-131125629DAB}" srcOrd="0" destOrd="0" presId="urn:microsoft.com/office/officeart/2005/8/layout/default"/>
    <dgm:cxn modelId="{629376B9-400B-4C5C-AAC3-F755D6FDDFA3}" srcId="{A060BFB8-9932-4C7D-A8DD-05710B26CBC8}" destId="{F9256FFE-4D2A-49A7-B6D4-24A24E9A9C03}" srcOrd="3" destOrd="0" parTransId="{2535F779-F3BD-404F-8E3E-35B55FEB7E33}" sibTransId="{CCC4519E-5340-4A3D-AF18-CB6842FCE0FD}"/>
    <dgm:cxn modelId="{BFF663C6-BF41-424D-9652-D308006FE051}" type="presOf" srcId="{F9256FFE-4D2A-49A7-B6D4-24A24E9A9C03}" destId="{D69B0F48-74E9-4B51-87E0-096FA9C8CBF5}" srcOrd="0" destOrd="0" presId="urn:microsoft.com/office/officeart/2005/8/layout/default"/>
    <dgm:cxn modelId="{DA9000E0-A3CC-4F3F-8E80-3870C31E05D0}" type="presOf" srcId="{E92BAF03-EB65-4B42-A67A-18B83DC945F3}" destId="{0CBAA079-562C-438B-86C1-C5EFFFDDAB47}" srcOrd="0" destOrd="0" presId="urn:microsoft.com/office/officeart/2005/8/layout/default"/>
    <dgm:cxn modelId="{BD3D06EC-289D-4982-8336-1A4447BFF3C5}" type="presOf" srcId="{A8D0DC4B-971E-48CB-9BF6-6566499E7BE5}" destId="{A56351B9-825F-4888-9518-7C8042562CF5}" srcOrd="0" destOrd="0" presId="urn:microsoft.com/office/officeart/2005/8/layout/default"/>
    <dgm:cxn modelId="{052EC0ED-95DF-49AD-919D-9D4FF0066A3F}" srcId="{A060BFB8-9932-4C7D-A8DD-05710B26CBC8}" destId="{E92BAF03-EB65-4B42-A67A-18B83DC945F3}" srcOrd="1" destOrd="0" parTransId="{63C73AC6-1300-4E89-93B0-B59019C18204}" sibTransId="{269A8E54-0004-4B1C-A055-94046D2D6DEC}"/>
    <dgm:cxn modelId="{142E7EF3-C976-4866-9604-69F9D136B6F3}" type="presOf" srcId="{4587DCA5-F34F-481D-A1C3-D44DE80D7B4E}" destId="{773F0991-6330-45E1-8E5A-5A575CD8DAA3}" srcOrd="0" destOrd="0" presId="urn:microsoft.com/office/officeart/2005/8/layout/default"/>
    <dgm:cxn modelId="{B003BEF8-DB1C-460C-8B7C-A257A681EE1E}" type="presParOf" srcId="{529C0827-E26E-47DF-9870-AC92EFE09E3A}" destId="{D3651E5C-2612-43DB-AF28-131125629DAB}" srcOrd="0" destOrd="0" presId="urn:microsoft.com/office/officeart/2005/8/layout/default"/>
    <dgm:cxn modelId="{F59BCB07-7DF6-4F0A-BCCE-155A0BC2C1DA}" type="presParOf" srcId="{529C0827-E26E-47DF-9870-AC92EFE09E3A}" destId="{5D5C6AF2-B4EE-442E-8D7C-B9F730C8A477}" srcOrd="1" destOrd="0" presId="urn:microsoft.com/office/officeart/2005/8/layout/default"/>
    <dgm:cxn modelId="{8D724807-7D81-4D40-8BC5-D40041C8B491}" type="presParOf" srcId="{529C0827-E26E-47DF-9870-AC92EFE09E3A}" destId="{0CBAA079-562C-438B-86C1-C5EFFFDDAB47}" srcOrd="2" destOrd="0" presId="urn:microsoft.com/office/officeart/2005/8/layout/default"/>
    <dgm:cxn modelId="{C9420DA8-B829-4E14-8498-78E9020D34E9}" type="presParOf" srcId="{529C0827-E26E-47DF-9870-AC92EFE09E3A}" destId="{B4F6FCC5-3935-4DD8-911A-629F0BDA6BAA}" srcOrd="3" destOrd="0" presId="urn:microsoft.com/office/officeart/2005/8/layout/default"/>
    <dgm:cxn modelId="{2384D345-A362-4281-8D62-015C29840AC6}" type="presParOf" srcId="{529C0827-E26E-47DF-9870-AC92EFE09E3A}" destId="{773F0991-6330-45E1-8E5A-5A575CD8DAA3}" srcOrd="4" destOrd="0" presId="urn:microsoft.com/office/officeart/2005/8/layout/default"/>
    <dgm:cxn modelId="{5468005A-A34D-4CE8-9B13-4B69E2452E0A}" type="presParOf" srcId="{529C0827-E26E-47DF-9870-AC92EFE09E3A}" destId="{D892F6E3-0ABF-4F18-98C5-D1D02DEE18C3}" srcOrd="5" destOrd="0" presId="urn:microsoft.com/office/officeart/2005/8/layout/default"/>
    <dgm:cxn modelId="{7FDBDDC6-0F33-4A87-98E2-F345AB4D0876}" type="presParOf" srcId="{529C0827-E26E-47DF-9870-AC92EFE09E3A}" destId="{D69B0F48-74E9-4B51-87E0-096FA9C8CBF5}" srcOrd="6" destOrd="0" presId="urn:microsoft.com/office/officeart/2005/8/layout/default"/>
    <dgm:cxn modelId="{B534D56E-0BAA-42B8-AF80-5F63057639B2}" type="presParOf" srcId="{529C0827-E26E-47DF-9870-AC92EFE09E3A}" destId="{33B7FAA0-E15E-4E0E-864A-C8B4EB1CD9D0}" srcOrd="7" destOrd="0" presId="urn:microsoft.com/office/officeart/2005/8/layout/default"/>
    <dgm:cxn modelId="{B0E99B13-00B8-4EA8-92B3-0348DE15DEBA}" type="presParOf" srcId="{529C0827-E26E-47DF-9870-AC92EFE09E3A}" destId="{A56351B9-825F-4888-9518-7C8042562CF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60BFB8-9932-4C7D-A8DD-05710B26CBC8}"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529C0827-E26E-47DF-9870-AC92EFE09E3A}" type="pres">
      <dgm:prSet presAssocID="{A060BFB8-9932-4C7D-A8DD-05710B26CBC8}" presName="diagram" presStyleCnt="0">
        <dgm:presLayoutVars>
          <dgm:dir/>
          <dgm:resizeHandles val="exact"/>
        </dgm:presLayoutVars>
      </dgm:prSet>
      <dgm:spPr/>
    </dgm:pt>
  </dgm:ptLst>
  <dgm:cxnLst>
    <dgm:cxn modelId="{16808400-47C2-4311-805A-2E154BCD2F35}" type="presOf" srcId="{A060BFB8-9932-4C7D-A8DD-05710B26CBC8}" destId="{529C0827-E26E-47DF-9870-AC92EFE09E3A}"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7EF9AA-FF02-4D0B-9A31-92D1F0AECBD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1F26254-38AC-43C6-96C4-E424EEB28024}">
      <dgm:prSet/>
      <dgm:spPr/>
      <dgm:t>
        <a:bodyPr/>
        <a:lstStyle/>
        <a:p>
          <a:r>
            <a:rPr lang="en-US" dirty="0">
              <a:solidFill>
                <a:schemeClr val="tx1">
                  <a:lumMod val="65000"/>
                  <a:lumOff val="35000"/>
                </a:schemeClr>
              </a:solidFill>
            </a:rPr>
            <a:t>Survey is subjective based on the opinions of the surveyors</a:t>
          </a:r>
        </a:p>
      </dgm:t>
    </dgm:pt>
    <dgm:pt modelId="{02B71577-408A-40C0-BD9E-66ECE1F29B06}" type="parTrans" cxnId="{36D1AD9B-9EFE-45D5-B534-3B997EEF63E4}">
      <dgm:prSet/>
      <dgm:spPr/>
      <dgm:t>
        <a:bodyPr/>
        <a:lstStyle/>
        <a:p>
          <a:endParaRPr lang="en-US"/>
        </a:p>
      </dgm:t>
    </dgm:pt>
    <dgm:pt modelId="{D0A968F6-A8D7-4F06-A73A-8202F9B37329}" type="sibTrans" cxnId="{36D1AD9B-9EFE-45D5-B534-3B997EEF63E4}">
      <dgm:prSet/>
      <dgm:spPr/>
      <dgm:t>
        <a:bodyPr/>
        <a:lstStyle/>
        <a:p>
          <a:endParaRPr lang="en-US"/>
        </a:p>
      </dgm:t>
    </dgm:pt>
    <dgm:pt modelId="{27FD614B-ACF9-4117-8D26-2F0DFFFD6446}">
      <dgm:prSet/>
      <dgm:spPr/>
      <dgm:t>
        <a:bodyPr/>
        <a:lstStyle/>
        <a:p>
          <a:r>
            <a:rPr lang="en-US" dirty="0">
              <a:solidFill>
                <a:schemeClr val="tx1">
                  <a:lumMod val="65000"/>
                  <a:lumOff val="35000"/>
                </a:schemeClr>
              </a:solidFill>
            </a:rPr>
            <a:t>All areas of the house may not be visible from the road</a:t>
          </a:r>
        </a:p>
      </dgm:t>
    </dgm:pt>
    <dgm:pt modelId="{7F32371E-EF4C-4EC0-80E2-559D135F10EA}" type="parTrans" cxnId="{C9BE0BC5-3F51-4DA2-9A92-603389922FFA}">
      <dgm:prSet/>
      <dgm:spPr/>
      <dgm:t>
        <a:bodyPr/>
        <a:lstStyle/>
        <a:p>
          <a:endParaRPr lang="en-US"/>
        </a:p>
      </dgm:t>
    </dgm:pt>
    <dgm:pt modelId="{F19E947F-64F0-481D-B7EF-14BBA9D1194D}" type="sibTrans" cxnId="{C9BE0BC5-3F51-4DA2-9A92-603389922FFA}">
      <dgm:prSet/>
      <dgm:spPr/>
      <dgm:t>
        <a:bodyPr/>
        <a:lstStyle/>
        <a:p>
          <a:endParaRPr lang="en-US"/>
        </a:p>
      </dgm:t>
    </dgm:pt>
    <dgm:pt modelId="{9F78E0A5-70E0-4513-AB36-EFAC4E0C6B55}">
      <dgm:prSet/>
      <dgm:spPr/>
      <dgm:t>
        <a:bodyPr/>
        <a:lstStyle/>
        <a:p>
          <a:r>
            <a:rPr lang="en-US" dirty="0">
              <a:solidFill>
                <a:schemeClr val="tx1">
                  <a:lumMod val="65000"/>
                  <a:lumOff val="35000"/>
                </a:schemeClr>
              </a:solidFill>
            </a:rPr>
            <a:t>There may be issues on the interior of the house that cannot be identified from the windshield survey (i.e. water damage, heating and insulation issues, etc.)</a:t>
          </a:r>
        </a:p>
      </dgm:t>
    </dgm:pt>
    <dgm:pt modelId="{48DC55BB-DA56-4B37-ABC9-F594872EFF37}" type="parTrans" cxnId="{47772E93-475A-4FFF-A006-A3B0FDBF5472}">
      <dgm:prSet/>
      <dgm:spPr/>
      <dgm:t>
        <a:bodyPr/>
        <a:lstStyle/>
        <a:p>
          <a:endParaRPr lang="en-US"/>
        </a:p>
      </dgm:t>
    </dgm:pt>
    <dgm:pt modelId="{49608AB5-AA7A-4C0B-8FC7-2D16AFD15FA7}" type="sibTrans" cxnId="{47772E93-475A-4FFF-A006-A3B0FDBF5472}">
      <dgm:prSet/>
      <dgm:spPr/>
      <dgm:t>
        <a:bodyPr/>
        <a:lstStyle/>
        <a:p>
          <a:endParaRPr lang="en-US"/>
        </a:p>
      </dgm:t>
    </dgm:pt>
    <dgm:pt modelId="{9CF0DC26-8E9C-4935-A959-97390D6AA6C8}" type="pres">
      <dgm:prSet presAssocID="{807EF9AA-FF02-4D0B-9A31-92D1F0AECBDB}" presName="vert0" presStyleCnt="0">
        <dgm:presLayoutVars>
          <dgm:dir/>
          <dgm:animOne val="branch"/>
          <dgm:animLvl val="lvl"/>
        </dgm:presLayoutVars>
      </dgm:prSet>
      <dgm:spPr/>
    </dgm:pt>
    <dgm:pt modelId="{F4F14F8D-2BCB-4D10-8F10-FD388EAE4B42}" type="pres">
      <dgm:prSet presAssocID="{71F26254-38AC-43C6-96C4-E424EEB28024}" presName="thickLine" presStyleLbl="alignNode1" presStyleIdx="0" presStyleCnt="3"/>
      <dgm:spPr/>
    </dgm:pt>
    <dgm:pt modelId="{EA9D736A-EEC0-4813-8FA3-083F480F18EC}" type="pres">
      <dgm:prSet presAssocID="{71F26254-38AC-43C6-96C4-E424EEB28024}" presName="horz1" presStyleCnt="0"/>
      <dgm:spPr/>
    </dgm:pt>
    <dgm:pt modelId="{15683E2D-F521-4087-BEC4-67C043E24062}" type="pres">
      <dgm:prSet presAssocID="{71F26254-38AC-43C6-96C4-E424EEB28024}" presName="tx1" presStyleLbl="revTx" presStyleIdx="0" presStyleCnt="3"/>
      <dgm:spPr/>
    </dgm:pt>
    <dgm:pt modelId="{A9C67377-8B09-4906-8C31-A55CB89DAD94}" type="pres">
      <dgm:prSet presAssocID="{71F26254-38AC-43C6-96C4-E424EEB28024}" presName="vert1" presStyleCnt="0"/>
      <dgm:spPr/>
    </dgm:pt>
    <dgm:pt modelId="{539D968A-B050-4FF3-82A0-EDE9C4A0416A}" type="pres">
      <dgm:prSet presAssocID="{27FD614B-ACF9-4117-8D26-2F0DFFFD6446}" presName="thickLine" presStyleLbl="alignNode1" presStyleIdx="1" presStyleCnt="3"/>
      <dgm:spPr/>
    </dgm:pt>
    <dgm:pt modelId="{B3BAF7EC-716E-4B23-9A13-7DA40DAFEFC4}" type="pres">
      <dgm:prSet presAssocID="{27FD614B-ACF9-4117-8D26-2F0DFFFD6446}" presName="horz1" presStyleCnt="0"/>
      <dgm:spPr/>
    </dgm:pt>
    <dgm:pt modelId="{B1302940-627C-4B37-9B9E-53A145F1939E}" type="pres">
      <dgm:prSet presAssocID="{27FD614B-ACF9-4117-8D26-2F0DFFFD6446}" presName="tx1" presStyleLbl="revTx" presStyleIdx="1" presStyleCnt="3"/>
      <dgm:spPr/>
    </dgm:pt>
    <dgm:pt modelId="{2D08DF11-D56F-4969-995C-E99C0F232B73}" type="pres">
      <dgm:prSet presAssocID="{27FD614B-ACF9-4117-8D26-2F0DFFFD6446}" presName="vert1" presStyleCnt="0"/>
      <dgm:spPr/>
    </dgm:pt>
    <dgm:pt modelId="{FCEB1554-B30A-4315-808C-96548505F7D9}" type="pres">
      <dgm:prSet presAssocID="{9F78E0A5-70E0-4513-AB36-EFAC4E0C6B55}" presName="thickLine" presStyleLbl="alignNode1" presStyleIdx="2" presStyleCnt="3"/>
      <dgm:spPr/>
    </dgm:pt>
    <dgm:pt modelId="{45520487-56E2-4366-9227-C10A59833FE6}" type="pres">
      <dgm:prSet presAssocID="{9F78E0A5-70E0-4513-AB36-EFAC4E0C6B55}" presName="horz1" presStyleCnt="0"/>
      <dgm:spPr/>
    </dgm:pt>
    <dgm:pt modelId="{AC3402CA-8C0E-48B1-8EB8-ACF13C168E90}" type="pres">
      <dgm:prSet presAssocID="{9F78E0A5-70E0-4513-AB36-EFAC4E0C6B55}" presName="tx1" presStyleLbl="revTx" presStyleIdx="2" presStyleCnt="3"/>
      <dgm:spPr/>
    </dgm:pt>
    <dgm:pt modelId="{0948D6E0-57D7-4229-8E35-00AD86862190}" type="pres">
      <dgm:prSet presAssocID="{9F78E0A5-70E0-4513-AB36-EFAC4E0C6B55}" presName="vert1" presStyleCnt="0"/>
      <dgm:spPr/>
    </dgm:pt>
  </dgm:ptLst>
  <dgm:cxnLst>
    <dgm:cxn modelId="{8B153E2E-2B68-4050-BA42-6E810BF7C053}" type="presOf" srcId="{71F26254-38AC-43C6-96C4-E424EEB28024}" destId="{15683E2D-F521-4087-BEC4-67C043E24062}" srcOrd="0" destOrd="0" presId="urn:microsoft.com/office/officeart/2008/layout/LinedList"/>
    <dgm:cxn modelId="{3D134235-143A-45AE-A040-A561CBA594D9}" type="presOf" srcId="{9F78E0A5-70E0-4513-AB36-EFAC4E0C6B55}" destId="{AC3402CA-8C0E-48B1-8EB8-ACF13C168E90}" srcOrd="0" destOrd="0" presId="urn:microsoft.com/office/officeart/2008/layout/LinedList"/>
    <dgm:cxn modelId="{47772E93-475A-4FFF-A006-A3B0FDBF5472}" srcId="{807EF9AA-FF02-4D0B-9A31-92D1F0AECBDB}" destId="{9F78E0A5-70E0-4513-AB36-EFAC4E0C6B55}" srcOrd="2" destOrd="0" parTransId="{48DC55BB-DA56-4B37-ABC9-F594872EFF37}" sibTransId="{49608AB5-AA7A-4C0B-8FC7-2D16AFD15FA7}"/>
    <dgm:cxn modelId="{0AA95599-0E2C-4149-9781-77576EC1BBA3}" type="presOf" srcId="{27FD614B-ACF9-4117-8D26-2F0DFFFD6446}" destId="{B1302940-627C-4B37-9B9E-53A145F1939E}" srcOrd="0" destOrd="0" presId="urn:microsoft.com/office/officeart/2008/layout/LinedList"/>
    <dgm:cxn modelId="{36D1AD9B-9EFE-45D5-B534-3B997EEF63E4}" srcId="{807EF9AA-FF02-4D0B-9A31-92D1F0AECBDB}" destId="{71F26254-38AC-43C6-96C4-E424EEB28024}" srcOrd="0" destOrd="0" parTransId="{02B71577-408A-40C0-BD9E-66ECE1F29B06}" sibTransId="{D0A968F6-A8D7-4F06-A73A-8202F9B37329}"/>
    <dgm:cxn modelId="{C9BE0BC5-3F51-4DA2-9A92-603389922FFA}" srcId="{807EF9AA-FF02-4D0B-9A31-92D1F0AECBDB}" destId="{27FD614B-ACF9-4117-8D26-2F0DFFFD6446}" srcOrd="1" destOrd="0" parTransId="{7F32371E-EF4C-4EC0-80E2-559D135F10EA}" sibTransId="{F19E947F-64F0-481D-B7EF-14BBA9D1194D}"/>
    <dgm:cxn modelId="{77DAA1C6-A6A5-4A0E-B825-792F212786A0}" type="presOf" srcId="{807EF9AA-FF02-4D0B-9A31-92D1F0AECBDB}" destId="{9CF0DC26-8E9C-4935-A959-97390D6AA6C8}" srcOrd="0" destOrd="0" presId="urn:microsoft.com/office/officeart/2008/layout/LinedList"/>
    <dgm:cxn modelId="{7321FE55-69D7-4E7B-99E8-6131BC15AD4D}" type="presParOf" srcId="{9CF0DC26-8E9C-4935-A959-97390D6AA6C8}" destId="{F4F14F8D-2BCB-4D10-8F10-FD388EAE4B42}" srcOrd="0" destOrd="0" presId="urn:microsoft.com/office/officeart/2008/layout/LinedList"/>
    <dgm:cxn modelId="{126A675E-DE20-4DA0-B4B3-DF436B639ECA}" type="presParOf" srcId="{9CF0DC26-8E9C-4935-A959-97390D6AA6C8}" destId="{EA9D736A-EEC0-4813-8FA3-083F480F18EC}" srcOrd="1" destOrd="0" presId="urn:microsoft.com/office/officeart/2008/layout/LinedList"/>
    <dgm:cxn modelId="{51D2F68A-428E-4CBD-B045-F2CA97025BFB}" type="presParOf" srcId="{EA9D736A-EEC0-4813-8FA3-083F480F18EC}" destId="{15683E2D-F521-4087-BEC4-67C043E24062}" srcOrd="0" destOrd="0" presId="urn:microsoft.com/office/officeart/2008/layout/LinedList"/>
    <dgm:cxn modelId="{E2F2E3D7-BD19-4B04-AE14-643197C5456B}" type="presParOf" srcId="{EA9D736A-EEC0-4813-8FA3-083F480F18EC}" destId="{A9C67377-8B09-4906-8C31-A55CB89DAD94}" srcOrd="1" destOrd="0" presId="urn:microsoft.com/office/officeart/2008/layout/LinedList"/>
    <dgm:cxn modelId="{246E2C6C-3BB9-4E3B-A67C-791EA34E148D}" type="presParOf" srcId="{9CF0DC26-8E9C-4935-A959-97390D6AA6C8}" destId="{539D968A-B050-4FF3-82A0-EDE9C4A0416A}" srcOrd="2" destOrd="0" presId="urn:microsoft.com/office/officeart/2008/layout/LinedList"/>
    <dgm:cxn modelId="{D5F02946-F72D-488B-9B92-EC30A05E9FD0}" type="presParOf" srcId="{9CF0DC26-8E9C-4935-A959-97390D6AA6C8}" destId="{B3BAF7EC-716E-4B23-9A13-7DA40DAFEFC4}" srcOrd="3" destOrd="0" presId="urn:microsoft.com/office/officeart/2008/layout/LinedList"/>
    <dgm:cxn modelId="{EDD39381-217F-4862-BC69-CB8CBB4EA6EF}" type="presParOf" srcId="{B3BAF7EC-716E-4B23-9A13-7DA40DAFEFC4}" destId="{B1302940-627C-4B37-9B9E-53A145F1939E}" srcOrd="0" destOrd="0" presId="urn:microsoft.com/office/officeart/2008/layout/LinedList"/>
    <dgm:cxn modelId="{7BF30ADE-8770-4475-83C1-AC8D1E07023D}" type="presParOf" srcId="{B3BAF7EC-716E-4B23-9A13-7DA40DAFEFC4}" destId="{2D08DF11-D56F-4969-995C-E99C0F232B73}" srcOrd="1" destOrd="0" presId="urn:microsoft.com/office/officeart/2008/layout/LinedList"/>
    <dgm:cxn modelId="{B469A702-1E23-4961-AE29-6BADC258C8C8}" type="presParOf" srcId="{9CF0DC26-8E9C-4935-A959-97390D6AA6C8}" destId="{FCEB1554-B30A-4315-808C-96548505F7D9}" srcOrd="4" destOrd="0" presId="urn:microsoft.com/office/officeart/2008/layout/LinedList"/>
    <dgm:cxn modelId="{577D76F3-84C7-4EB9-8FBD-2EBB93488D8B}" type="presParOf" srcId="{9CF0DC26-8E9C-4935-A959-97390D6AA6C8}" destId="{45520487-56E2-4366-9227-C10A59833FE6}" srcOrd="5" destOrd="0" presId="urn:microsoft.com/office/officeart/2008/layout/LinedList"/>
    <dgm:cxn modelId="{7FC015E9-06C1-4ABB-9830-B38F9BA30EA4}" type="presParOf" srcId="{45520487-56E2-4366-9227-C10A59833FE6}" destId="{AC3402CA-8C0E-48B1-8EB8-ACF13C168E90}" srcOrd="0" destOrd="0" presId="urn:microsoft.com/office/officeart/2008/layout/LinedList"/>
    <dgm:cxn modelId="{99665ECC-28F0-42A0-9134-FE0FD55075C6}" type="presParOf" srcId="{45520487-56E2-4366-9227-C10A59833FE6}" destId="{0948D6E0-57D7-4229-8E35-00AD868621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51E5C-2612-43DB-AF28-131125629DAB}">
      <dsp:nvSpPr>
        <dsp:cNvPr id="0" name=""/>
        <dsp:cNvSpPr/>
      </dsp:nvSpPr>
      <dsp:spPr>
        <a:xfrm>
          <a:off x="0" y="132905"/>
          <a:ext cx="3329243" cy="199754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59.6 % of the Population is employed</a:t>
          </a:r>
        </a:p>
      </dsp:txBody>
      <dsp:txXfrm>
        <a:off x="0" y="132905"/>
        <a:ext cx="3329243" cy="1997546"/>
      </dsp:txXfrm>
    </dsp:sp>
    <dsp:sp modelId="{0CBAA079-562C-438B-86C1-C5EFFFDDAB47}">
      <dsp:nvSpPr>
        <dsp:cNvPr id="0" name=""/>
        <dsp:cNvSpPr/>
      </dsp:nvSpPr>
      <dsp:spPr>
        <a:xfrm>
          <a:off x="3662167" y="132905"/>
          <a:ext cx="3329243" cy="199754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14.1% of the population is living with a disability</a:t>
          </a:r>
        </a:p>
      </dsp:txBody>
      <dsp:txXfrm>
        <a:off x="3662167" y="132905"/>
        <a:ext cx="3329243" cy="1997546"/>
      </dsp:txXfrm>
    </dsp:sp>
    <dsp:sp modelId="{773F0991-6330-45E1-8E5A-5A575CD8DAA3}">
      <dsp:nvSpPr>
        <dsp:cNvPr id="0" name=""/>
        <dsp:cNvSpPr/>
      </dsp:nvSpPr>
      <dsp:spPr>
        <a:xfrm>
          <a:off x="7324335" y="132905"/>
          <a:ext cx="3329243" cy="199754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6.2% Veterans</a:t>
          </a:r>
        </a:p>
      </dsp:txBody>
      <dsp:txXfrm>
        <a:off x="7324335" y="132905"/>
        <a:ext cx="3329243" cy="1997546"/>
      </dsp:txXfrm>
    </dsp:sp>
    <dsp:sp modelId="{D69B0F48-74E9-4B51-87E0-096FA9C8CBF5}">
      <dsp:nvSpPr>
        <dsp:cNvPr id="0" name=""/>
        <dsp:cNvSpPr/>
      </dsp:nvSpPr>
      <dsp:spPr>
        <a:xfrm>
          <a:off x="1831083" y="2463376"/>
          <a:ext cx="3329243" cy="199754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6.6% of the population living at or below poverty (11.5% are under 18 yrs.)</a:t>
          </a:r>
        </a:p>
      </dsp:txBody>
      <dsp:txXfrm>
        <a:off x="1831083" y="2463376"/>
        <a:ext cx="3329243" cy="1997546"/>
      </dsp:txXfrm>
    </dsp:sp>
    <dsp:sp modelId="{A56351B9-825F-4888-9518-7C8042562CF5}">
      <dsp:nvSpPr>
        <dsp:cNvPr id="0" name=""/>
        <dsp:cNvSpPr/>
      </dsp:nvSpPr>
      <dsp:spPr>
        <a:xfrm>
          <a:off x="5493251" y="2463376"/>
          <a:ext cx="3329243" cy="199754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19.1% of population is over 65 years old</a:t>
          </a:r>
        </a:p>
      </dsp:txBody>
      <dsp:txXfrm>
        <a:off x="5493251" y="2463376"/>
        <a:ext cx="3329243" cy="1997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51E5C-2612-43DB-AF28-131125629DAB}">
      <dsp:nvSpPr>
        <dsp:cNvPr id="0" name=""/>
        <dsp:cNvSpPr/>
      </dsp:nvSpPr>
      <dsp:spPr>
        <a:xfrm>
          <a:off x="3662167" y="160332"/>
          <a:ext cx="3329243" cy="199754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59% owner-occupied housing units</a:t>
          </a:r>
        </a:p>
      </dsp:txBody>
      <dsp:txXfrm>
        <a:off x="3662167" y="160332"/>
        <a:ext cx="3329243" cy="1997546"/>
      </dsp:txXfrm>
    </dsp:sp>
    <dsp:sp modelId="{0CBAA079-562C-438B-86C1-C5EFFFDDAB47}">
      <dsp:nvSpPr>
        <dsp:cNvPr id="0" name=""/>
        <dsp:cNvSpPr/>
      </dsp:nvSpPr>
      <dsp:spPr>
        <a:xfrm>
          <a:off x="146320" y="196907"/>
          <a:ext cx="3329243" cy="199754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92% of housing units appear to be occupied</a:t>
          </a:r>
        </a:p>
      </dsp:txBody>
      <dsp:txXfrm>
        <a:off x="146320" y="196907"/>
        <a:ext cx="3329243" cy="1997546"/>
      </dsp:txXfrm>
    </dsp:sp>
    <dsp:sp modelId="{773F0991-6330-45E1-8E5A-5A575CD8DAA3}">
      <dsp:nvSpPr>
        <dsp:cNvPr id="0" name=""/>
        <dsp:cNvSpPr/>
      </dsp:nvSpPr>
      <dsp:spPr>
        <a:xfrm>
          <a:off x="7324335" y="132905"/>
          <a:ext cx="3329243" cy="199754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20.5% of the housing units were built in 1939 or earlier</a:t>
          </a:r>
        </a:p>
      </dsp:txBody>
      <dsp:txXfrm>
        <a:off x="7324335" y="132905"/>
        <a:ext cx="3329243" cy="1997546"/>
      </dsp:txXfrm>
    </dsp:sp>
    <dsp:sp modelId="{D69B0F48-74E9-4B51-87E0-096FA9C8CBF5}">
      <dsp:nvSpPr>
        <dsp:cNvPr id="0" name=""/>
        <dsp:cNvSpPr/>
      </dsp:nvSpPr>
      <dsp:spPr>
        <a:xfrm>
          <a:off x="1831083" y="2463376"/>
          <a:ext cx="3329243" cy="199754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Median home value of owner-occupied units is $175,500</a:t>
          </a:r>
        </a:p>
      </dsp:txBody>
      <dsp:txXfrm>
        <a:off x="1831083" y="2463376"/>
        <a:ext cx="3329243" cy="1997546"/>
      </dsp:txXfrm>
    </dsp:sp>
    <dsp:sp modelId="{A56351B9-825F-4888-9518-7C8042562CF5}">
      <dsp:nvSpPr>
        <dsp:cNvPr id="0" name=""/>
        <dsp:cNvSpPr/>
      </dsp:nvSpPr>
      <dsp:spPr>
        <a:xfrm>
          <a:off x="5493251" y="2463376"/>
          <a:ext cx="3329243" cy="199754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17.2% of households spend 30% or more on housing costs</a:t>
          </a:r>
        </a:p>
      </dsp:txBody>
      <dsp:txXfrm>
        <a:off x="5493251" y="2463376"/>
        <a:ext cx="3329243" cy="1997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14F8D-2BCB-4D10-8F10-FD388EAE4B42}">
      <dsp:nvSpPr>
        <dsp:cNvPr id="0" name=""/>
        <dsp:cNvSpPr/>
      </dsp:nvSpPr>
      <dsp:spPr>
        <a:xfrm>
          <a:off x="0" y="2835"/>
          <a:ext cx="731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83E2D-F521-4087-BEC4-67C043E24062}">
      <dsp:nvSpPr>
        <dsp:cNvPr id="0" name=""/>
        <dsp:cNvSpPr/>
      </dsp:nvSpPr>
      <dsp:spPr>
        <a:xfrm>
          <a:off x="0" y="2835"/>
          <a:ext cx="7315200" cy="193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tx1">
                  <a:lumMod val="65000"/>
                  <a:lumOff val="35000"/>
                </a:schemeClr>
              </a:solidFill>
            </a:rPr>
            <a:t>Survey is subjective based on the opinions of the surveyors</a:t>
          </a:r>
        </a:p>
      </dsp:txBody>
      <dsp:txXfrm>
        <a:off x="0" y="2835"/>
        <a:ext cx="7315200" cy="1933589"/>
      </dsp:txXfrm>
    </dsp:sp>
    <dsp:sp modelId="{539D968A-B050-4FF3-82A0-EDE9C4A0416A}">
      <dsp:nvSpPr>
        <dsp:cNvPr id="0" name=""/>
        <dsp:cNvSpPr/>
      </dsp:nvSpPr>
      <dsp:spPr>
        <a:xfrm>
          <a:off x="0" y="1936425"/>
          <a:ext cx="731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02940-627C-4B37-9B9E-53A145F1939E}">
      <dsp:nvSpPr>
        <dsp:cNvPr id="0" name=""/>
        <dsp:cNvSpPr/>
      </dsp:nvSpPr>
      <dsp:spPr>
        <a:xfrm>
          <a:off x="0" y="1936425"/>
          <a:ext cx="7315200" cy="193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tx1">
                  <a:lumMod val="65000"/>
                  <a:lumOff val="35000"/>
                </a:schemeClr>
              </a:solidFill>
            </a:rPr>
            <a:t>All areas of the house may not be visible from the road</a:t>
          </a:r>
        </a:p>
      </dsp:txBody>
      <dsp:txXfrm>
        <a:off x="0" y="1936425"/>
        <a:ext cx="7315200" cy="1933589"/>
      </dsp:txXfrm>
    </dsp:sp>
    <dsp:sp modelId="{FCEB1554-B30A-4315-808C-96548505F7D9}">
      <dsp:nvSpPr>
        <dsp:cNvPr id="0" name=""/>
        <dsp:cNvSpPr/>
      </dsp:nvSpPr>
      <dsp:spPr>
        <a:xfrm>
          <a:off x="0" y="3870014"/>
          <a:ext cx="731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402CA-8C0E-48B1-8EB8-ACF13C168E90}">
      <dsp:nvSpPr>
        <dsp:cNvPr id="0" name=""/>
        <dsp:cNvSpPr/>
      </dsp:nvSpPr>
      <dsp:spPr>
        <a:xfrm>
          <a:off x="0" y="3870014"/>
          <a:ext cx="7315200" cy="193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tx1">
                  <a:lumMod val="65000"/>
                  <a:lumOff val="35000"/>
                </a:schemeClr>
              </a:solidFill>
            </a:rPr>
            <a:t>There may be issues on the interior of the house that cannot be identified from the windshield survey (i.e. water damage, heating and insulation issues, etc.)</a:t>
          </a:r>
        </a:p>
      </dsp:txBody>
      <dsp:txXfrm>
        <a:off x="0" y="3870014"/>
        <a:ext cx="7315200" cy="19335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D5D1EC30-5B0B-48D0-A1A8-66A96720DF24}" type="datetimeFigureOut">
              <a:rPr lang="en-US" smtClean="0"/>
              <a:t>12/16/2025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69F68A4D-42A7-45F7-9930-00E8DCB48D7E}" type="datetimeFigureOut">
              <a:rPr lang="en-US" smtClean="0"/>
              <a:t>12/16/2025</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37732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4927-07CA-A271-EA2B-5B8E1566A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AB891-D1B3-60DE-98AC-113139FC8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17098-ECF4-08DF-93AC-AD59399E29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6CE14-F938-D8E6-45F2-A53F3F20B427}"/>
              </a:ext>
            </a:extLst>
          </p:cNvPr>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219363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83C7F-BCF9-5DEA-F3AE-D2A7B0D0C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28DE4-10DA-26A1-7D3F-0D8A65EC5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9BA86-075E-948F-B199-7FF4FDF045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0DC0F0-9CEE-2383-8D35-EE7E1A67C403}"/>
              </a:ext>
            </a:extLst>
          </p:cNvPr>
          <p:cNvSpPr>
            <a:spLocks noGrp="1"/>
          </p:cNvSpPr>
          <p:nvPr>
            <p:ph type="sldNum" sz="quarter" idx="5"/>
          </p:nvPr>
        </p:nvSpPr>
        <p:spPr/>
        <p:txBody>
          <a:bodyPr/>
          <a:lstStyle/>
          <a:p>
            <a:fld id="{BFDD6F49-EBB7-4CCF-97A8-E526BB28BB69}" type="slidenum">
              <a:rPr lang="en-US" smtClean="0"/>
              <a:t>13</a:t>
            </a:fld>
            <a:endParaRPr lang="en-US" dirty="0"/>
          </a:p>
        </p:txBody>
      </p:sp>
    </p:spTree>
    <p:extLst>
      <p:ext uri="{BB962C8B-B14F-4D97-AF65-F5344CB8AC3E}">
        <p14:creationId xmlns:p14="http://schemas.microsoft.com/office/powerpoint/2010/main" val="197172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1129645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8A60B404-9532-4DA8-8A40-EC339A5BE635}" type="datetime1">
              <a:rPr lang="en-US" smtClean="0"/>
              <a:t>12/16/2025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2752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0512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8865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3120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874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75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5458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471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661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12/16/2025</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779543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9C4109C0-CC82-467C-B6E8-62D4D3634E2A}" type="datetime1">
              <a:rPr lang="en-US" smtClean="0"/>
              <a:t>12/16/2025</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12/16/2025</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D1F1191D-5EC4-40DF-9DB6-A6385AB88B55}" type="datetime1">
              <a:rPr lang="en-US" smtClean="0"/>
              <a:t>12/16/2025</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1D22668-A3AE-429F-A351-A1583BA90793}" type="datetime1">
              <a:rPr lang="en-US" smtClean="0"/>
              <a:t>12/16/2025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71215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6C70014-48FC-4647-9615-BBD39F98887D}" type="datetime1">
              <a:rPr lang="en-US" smtClean="0"/>
              <a:t>12/16/2025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0182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12/16/2025</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7078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12/16/2025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71533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4673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704959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12/16/2025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02888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12/16/2025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591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12/16/2025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768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976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46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7380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anchor="b">
            <a:normAutofit/>
          </a:bodyPr>
          <a:lstStyle>
            <a:lvl1pPr algn="l">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44685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117601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52096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12/16/2025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31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12/16/2025</a:t>
            </a:fld>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7685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9565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693244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anchor="ctr">
            <a:normAutofit/>
          </a:bodyPr>
          <a:lstStyle>
            <a:lvl1pPr marL="137160" indent="-137160" algn="l">
              <a:lnSpc>
                <a:spcPct val="100000"/>
              </a:lnSpc>
              <a:defRPr sz="44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786029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12/16/2025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77083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12/16/2025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825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12/16/2025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6496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12/16/2025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917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12/16/2025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6599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12/16/2025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6902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66284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887511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12/16/2025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685318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12/16/2025</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12067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28809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12/16/2025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522793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12/16/2025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672081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D291CE83-67BA-4B15-B48A-7DC5C0636664}" type="datetime1">
              <a:rPr lang="en-US" smtClean="0"/>
              <a:t>12/16/2025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61" r:id="rId3"/>
    <p:sldLayoutId id="2147483712" r:id="rId4"/>
    <p:sldLayoutId id="2147483698" r:id="rId5"/>
    <p:sldLayoutId id="2147483728" r:id="rId6"/>
    <p:sldLayoutId id="2147483735" r:id="rId7"/>
    <p:sldLayoutId id="2147483758" r:id="rId8"/>
    <p:sldLayoutId id="2147483710" r:id="rId9"/>
    <p:sldLayoutId id="2147483755" r:id="rId10"/>
    <p:sldLayoutId id="2147483713" r:id="rId11"/>
    <p:sldLayoutId id="2147483729" r:id="rId12"/>
    <p:sldLayoutId id="2147483662" r:id="rId13"/>
    <p:sldLayoutId id="2147483679" r:id="rId14"/>
    <p:sldLayoutId id="2147483680" r:id="rId15"/>
    <p:sldLayoutId id="2147483681" r:id="rId16"/>
    <p:sldLayoutId id="2147483682" r:id="rId17"/>
    <p:sldLayoutId id="2147483706" r:id="rId18"/>
    <p:sldLayoutId id="2147483689" r:id="rId19"/>
    <p:sldLayoutId id="2147483690" r:id="rId20"/>
    <p:sldLayoutId id="2147483707" r:id="rId21"/>
    <p:sldLayoutId id="2147483708" r:id="rId22"/>
    <p:sldLayoutId id="2147483692" r:id="rId23"/>
    <p:sldLayoutId id="2147483691" r:id="rId24"/>
    <p:sldLayoutId id="2147483732" r:id="rId25"/>
    <p:sldLayoutId id="2147483733" r:id="rId26"/>
    <p:sldLayoutId id="2147483731" r:id="rId27"/>
    <p:sldLayoutId id="2147483730" r:id="rId28"/>
    <p:sldLayoutId id="2147483694" r:id="rId29"/>
    <p:sldLayoutId id="2147483726" r:id="rId30"/>
    <p:sldLayoutId id="2147483693" r:id="rId31"/>
    <p:sldLayoutId id="2147483711" r:id="rId32"/>
    <p:sldLayoutId id="2147483672" r:id="rId33"/>
    <p:sldLayoutId id="2147483673" r:id="rId34"/>
    <p:sldLayoutId id="2147483696" r:id="rId35"/>
    <p:sldLayoutId id="2147483752" r:id="rId36"/>
    <p:sldLayoutId id="2147483754" r:id="rId37"/>
    <p:sldLayoutId id="2147483753" r:id="rId38"/>
    <p:sldLayoutId id="2147483750" r:id="rId39"/>
    <p:sldLayoutId id="2147483742" r:id="rId40"/>
    <p:sldLayoutId id="2147483743" r:id="rId41"/>
    <p:sldLayoutId id="2147483740" r:id="rId42"/>
    <p:sldLayoutId id="2147483664" r:id="rId43"/>
    <p:sldLayoutId id="2147483665" r:id="rId44"/>
    <p:sldLayoutId id="2147483666" r:id="rId45"/>
    <p:sldLayoutId id="2147483667" r:id="rId46"/>
    <p:sldLayoutId id="2147483668" r:id="rId47"/>
    <p:sldLayoutId id="2147483669" r:id="rId48"/>
    <p:sldLayoutId id="2147483685" r:id="rId49"/>
    <p:sldLayoutId id="2147483687" r:id="rId5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mynextmove.org/profile/summary/47-2181.00" TargetMode="External"/><Relationship Id="rId2" Type="http://schemas.openxmlformats.org/officeDocument/2006/relationships/image" Target="../media/image22.jpg"/><Relationship Id="rId1" Type="http://schemas.openxmlformats.org/officeDocument/2006/relationships/slideLayout" Target="../slideLayouts/slideLayout22.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mailto:supervisor@townofcorningny.org" TargetMode="External"/><Relationship Id="rId2" Type="http://schemas.openxmlformats.org/officeDocument/2006/relationships/image" Target="../media/image24.jpg"/><Relationship Id="rId1" Type="http://schemas.openxmlformats.org/officeDocument/2006/relationships/slideLayout" Target="../slideLayouts/slideLayout23.xml"/><Relationship Id="rId4" Type="http://schemas.openxmlformats.org/officeDocument/2006/relationships/hyperlink" Target="mailto:drichter@stcplanning.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321A2-65AC-4C18-CA75-0FB5084CA306}"/>
              </a:ext>
            </a:extLst>
          </p:cNvPr>
          <p:cNvSpPr>
            <a:spLocks noGrp="1"/>
          </p:cNvSpPr>
          <p:nvPr>
            <p:ph type="ctrTitle"/>
          </p:nvPr>
        </p:nvSpPr>
        <p:spPr>
          <a:xfrm>
            <a:off x="365760" y="411480"/>
            <a:ext cx="4782312" cy="3739896"/>
          </a:xfrm>
        </p:spPr>
        <p:txBody>
          <a:bodyPr>
            <a:normAutofit/>
          </a:bodyPr>
          <a:lstStyle/>
          <a:p>
            <a:pPr algn="ctr"/>
            <a:r>
              <a:rPr lang="en-US" sz="3600" dirty="0">
                <a:solidFill>
                  <a:schemeClr val="tx1">
                    <a:lumMod val="65000"/>
                    <a:lumOff val="35000"/>
                  </a:schemeClr>
                </a:solidFill>
              </a:rPr>
              <a:t>Town of Corning </a:t>
            </a:r>
            <a:br>
              <a:rPr lang="en-US" sz="3600" dirty="0">
                <a:solidFill>
                  <a:schemeClr val="tx1">
                    <a:lumMod val="65000"/>
                    <a:lumOff val="35000"/>
                  </a:schemeClr>
                </a:solidFill>
              </a:rPr>
            </a:br>
            <a:br>
              <a:rPr lang="en-US" sz="3600" dirty="0">
                <a:solidFill>
                  <a:schemeClr val="tx1">
                    <a:lumMod val="65000"/>
                    <a:lumOff val="35000"/>
                  </a:schemeClr>
                </a:solidFill>
              </a:rPr>
            </a:br>
            <a:r>
              <a:rPr lang="en-US" sz="3600" dirty="0">
                <a:solidFill>
                  <a:schemeClr val="tx1">
                    <a:lumMod val="65000"/>
                    <a:lumOff val="35000"/>
                  </a:schemeClr>
                </a:solidFill>
              </a:rPr>
              <a:t>2025 Housing Needs Assessment</a:t>
            </a:r>
          </a:p>
        </p:txBody>
      </p:sp>
      <p:sp>
        <p:nvSpPr>
          <p:cNvPr id="5" name="Subtitle 4">
            <a:extLst>
              <a:ext uri="{FF2B5EF4-FFF2-40B4-BE49-F238E27FC236}">
                <a16:creationId xmlns:a16="http://schemas.microsoft.com/office/drawing/2014/main" id="{02FA3257-663D-61CE-A5D5-22B53DB71488}"/>
              </a:ext>
            </a:extLst>
          </p:cNvPr>
          <p:cNvSpPr>
            <a:spLocks noGrp="1"/>
          </p:cNvSpPr>
          <p:nvPr>
            <p:ph type="subTitle" idx="1"/>
          </p:nvPr>
        </p:nvSpPr>
        <p:spPr>
          <a:xfrm>
            <a:off x="365760" y="4453128"/>
            <a:ext cx="4206240" cy="1801368"/>
          </a:xfrm>
        </p:spPr>
        <p:txBody>
          <a:bodyPr>
            <a:normAutofit fontScale="92500" lnSpcReduction="20000"/>
          </a:bodyPr>
          <a:lstStyle/>
          <a:p>
            <a:r>
              <a:rPr lang="en-US" dirty="0">
                <a:solidFill>
                  <a:schemeClr val="tx1">
                    <a:lumMod val="65000"/>
                    <a:lumOff val="35000"/>
                  </a:schemeClr>
                </a:solidFill>
              </a:rPr>
              <a:t>Dot Richter, MPA, Grants Administrator</a:t>
            </a:r>
          </a:p>
          <a:p>
            <a:r>
              <a:rPr lang="en-US" dirty="0">
                <a:solidFill>
                  <a:schemeClr val="tx1">
                    <a:lumMod val="65000"/>
                    <a:lumOff val="35000"/>
                  </a:schemeClr>
                </a:solidFill>
              </a:rPr>
              <a:t>Southern Tier Central Regional Planning and Development Board (STC)</a:t>
            </a:r>
          </a:p>
          <a:p>
            <a:r>
              <a:rPr lang="en-US" dirty="0">
                <a:solidFill>
                  <a:schemeClr val="tx1">
                    <a:lumMod val="65000"/>
                    <a:lumOff val="35000"/>
                  </a:schemeClr>
                </a:solidFill>
              </a:rPr>
              <a:t>Presentation for Town Of Corning, NY</a:t>
            </a:r>
          </a:p>
          <a:p>
            <a:r>
              <a:rPr lang="en-US" dirty="0">
                <a:solidFill>
                  <a:schemeClr val="tx1">
                    <a:lumMod val="65000"/>
                    <a:lumOff val="35000"/>
                  </a:schemeClr>
                </a:solidFill>
              </a:rPr>
              <a:t>12/16/2025</a:t>
            </a:r>
          </a:p>
        </p:txBody>
      </p:sp>
      <p:pic>
        <p:nvPicPr>
          <p:cNvPr id="14" name="Picture Placeholder 13" descr="Blue 3d house and several white 3d houses">
            <a:extLst>
              <a:ext uri="{FF2B5EF4-FFF2-40B4-BE49-F238E27FC236}">
                <a16:creationId xmlns:a16="http://schemas.microsoft.com/office/drawing/2014/main" id="{71765D79-897F-B43C-0AE6-0BB7EDD40FE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908" r="17908"/>
          <a:stretch>
            <a:fillRect/>
          </a:stretch>
        </p:blipFill>
        <p:spPr/>
      </p:pic>
    </p:spTree>
    <p:extLst>
      <p:ext uri="{BB962C8B-B14F-4D97-AF65-F5344CB8AC3E}">
        <p14:creationId xmlns:p14="http://schemas.microsoft.com/office/powerpoint/2010/main" val="306996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E1BB-38EA-ADC1-1171-F0CC2B96D05B}"/>
              </a:ext>
            </a:extLst>
          </p:cNvPr>
          <p:cNvSpPr>
            <a:spLocks noGrp="1"/>
          </p:cNvSpPr>
          <p:nvPr>
            <p:ph type="title"/>
          </p:nvPr>
        </p:nvSpPr>
        <p:spPr>
          <a:xfrm>
            <a:off x="612648" y="548640"/>
            <a:ext cx="6135624" cy="1143000"/>
          </a:xfrm>
        </p:spPr>
        <p:txBody>
          <a:bodyPr anchor="b">
            <a:normAutofit/>
          </a:bodyPr>
          <a:lstStyle/>
          <a:p>
            <a:r>
              <a:rPr lang="en-US" dirty="0">
                <a:solidFill>
                  <a:schemeClr val="tx1">
                    <a:lumMod val="65000"/>
                    <a:lumOff val="35000"/>
                  </a:schemeClr>
                </a:solidFill>
              </a:rPr>
              <a:t>Windshield Survey</a:t>
            </a:r>
          </a:p>
        </p:txBody>
      </p:sp>
      <p:sp>
        <p:nvSpPr>
          <p:cNvPr id="3" name="Content Placeholder 2">
            <a:extLst>
              <a:ext uri="{FF2B5EF4-FFF2-40B4-BE49-F238E27FC236}">
                <a16:creationId xmlns:a16="http://schemas.microsoft.com/office/drawing/2014/main" id="{AA78DAFE-4CA8-9C85-BDEB-DD42A9181CC5}"/>
              </a:ext>
            </a:extLst>
          </p:cNvPr>
          <p:cNvSpPr>
            <a:spLocks noGrp="1"/>
          </p:cNvSpPr>
          <p:nvPr>
            <p:ph sz="quarter" idx="14"/>
          </p:nvPr>
        </p:nvSpPr>
        <p:spPr>
          <a:xfrm>
            <a:off x="612774" y="1828800"/>
            <a:ext cx="6135624" cy="4489704"/>
          </a:xfrm>
        </p:spPr>
        <p:txBody>
          <a:bodyPr>
            <a:normAutofit/>
          </a:bodyPr>
          <a:lstStyle/>
          <a:p>
            <a:pPr marL="0" indent="0">
              <a:buNone/>
            </a:pPr>
            <a:r>
              <a:rPr lang="en-US" dirty="0">
                <a:solidFill>
                  <a:schemeClr val="tx1">
                    <a:lumMod val="65000"/>
                    <a:lumOff val="35000"/>
                  </a:schemeClr>
                </a:solidFill>
              </a:rPr>
              <a:t>Throughout May 2025, STC staff &amp; Town of Corning Housing Steering Committee members surveyed exterior conditions of 2,314 housing units. </a:t>
            </a:r>
          </a:p>
        </p:txBody>
      </p:sp>
      <p:pic>
        <p:nvPicPr>
          <p:cNvPr id="6" name="Picture Placeholder 5" descr="Coffee cup and sunglasses on dashboard">
            <a:extLst>
              <a:ext uri="{FF2B5EF4-FFF2-40B4-BE49-F238E27FC236}">
                <a16:creationId xmlns:a16="http://schemas.microsoft.com/office/drawing/2014/main" id="{7A888F63-79B7-E436-9D80-94C7889CB82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515" r="21024"/>
          <a:stretch>
            <a:fillRect/>
          </a:stretch>
        </p:blipFill>
        <p:spPr>
          <a:xfrm>
            <a:off x="7400544" y="10"/>
            <a:ext cx="4791456" cy="6857990"/>
          </a:xfrm>
          <a:noFill/>
        </p:spPr>
      </p:pic>
    </p:spTree>
    <p:extLst>
      <p:ext uri="{BB962C8B-B14F-4D97-AF65-F5344CB8AC3E}">
        <p14:creationId xmlns:p14="http://schemas.microsoft.com/office/powerpoint/2010/main" val="1710183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1D3B-16CD-464D-D7E5-9D6119243611}"/>
              </a:ext>
            </a:extLst>
          </p:cNvPr>
          <p:cNvSpPr>
            <a:spLocks noGrp="1"/>
          </p:cNvSpPr>
          <p:nvPr>
            <p:ph type="title"/>
          </p:nvPr>
        </p:nvSpPr>
        <p:spPr>
          <a:xfrm>
            <a:off x="6236208" y="402336"/>
            <a:ext cx="5678424" cy="1554480"/>
          </a:xfrm>
        </p:spPr>
        <p:txBody>
          <a:bodyPr anchor="b">
            <a:normAutofit/>
          </a:bodyPr>
          <a:lstStyle/>
          <a:p>
            <a:r>
              <a:rPr lang="en-US" sz="3700" dirty="0">
                <a:solidFill>
                  <a:schemeClr val="tx1">
                    <a:lumMod val="65000"/>
                    <a:lumOff val="35000"/>
                  </a:schemeClr>
                </a:solidFill>
              </a:rPr>
              <a:t>Windshield Survey Scoring Scale</a:t>
            </a:r>
          </a:p>
        </p:txBody>
      </p:sp>
      <p:pic>
        <p:nvPicPr>
          <p:cNvPr id="5" name="Picture 4" descr="Close up of small house wrapped in green ribbon">
            <a:extLst>
              <a:ext uri="{FF2B5EF4-FFF2-40B4-BE49-F238E27FC236}">
                <a16:creationId xmlns:a16="http://schemas.microsoft.com/office/drawing/2014/main" id="{741B68A7-2BC0-6038-5EAF-6BEDD91E8966}"/>
              </a:ext>
            </a:extLst>
          </p:cNvPr>
          <p:cNvPicPr>
            <a:picLocks noChangeAspect="1"/>
          </p:cNvPicPr>
          <p:nvPr/>
        </p:nvPicPr>
        <p:blipFill>
          <a:blip r:embed="rId2">
            <a:extLst>
              <a:ext uri="{28A0092B-C50C-407E-A947-70E740481C1C}">
                <a14:useLocalDpi xmlns:a14="http://schemas.microsoft.com/office/drawing/2010/main" val="0"/>
              </a:ext>
            </a:extLst>
          </a:blip>
          <a:srcRect l="547" r="40089" b="-1"/>
          <a:stretch>
            <a:fillRect/>
          </a:stretch>
        </p:blipFill>
        <p:spPr>
          <a:xfrm>
            <a:off x="20" y="10"/>
            <a:ext cx="6099028" cy="6857990"/>
          </a:xfrm>
          <a:prstGeom prst="rect">
            <a:avLst/>
          </a:prstGeom>
          <a:noFill/>
        </p:spPr>
      </p:pic>
      <p:sp>
        <p:nvSpPr>
          <p:cNvPr id="3" name="Content Placeholder 2">
            <a:extLst>
              <a:ext uri="{FF2B5EF4-FFF2-40B4-BE49-F238E27FC236}">
                <a16:creationId xmlns:a16="http://schemas.microsoft.com/office/drawing/2014/main" id="{D7BDB9DC-CFA8-DEEE-96A1-FE2C31E6CAFB}"/>
              </a:ext>
            </a:extLst>
          </p:cNvPr>
          <p:cNvSpPr>
            <a:spLocks noGrp="1"/>
          </p:cNvSpPr>
          <p:nvPr>
            <p:ph sz="quarter" idx="13"/>
          </p:nvPr>
        </p:nvSpPr>
        <p:spPr>
          <a:xfrm>
            <a:off x="6336792" y="2057400"/>
            <a:ext cx="5184648" cy="3337560"/>
          </a:xfrm>
        </p:spPr>
        <p:txBody>
          <a:bodyPr>
            <a:normAutofit fontScale="92500"/>
          </a:bodyPr>
          <a:lstStyle/>
          <a:p>
            <a:pPr>
              <a:lnSpc>
                <a:spcPct val="110000"/>
              </a:lnSpc>
              <a:buFont typeface="Arial" panose="020B0604020202020204" pitchFamily="34" charset="0"/>
              <a:buChar char="•"/>
            </a:pPr>
            <a:r>
              <a:rPr lang="en-US" sz="1800" dirty="0">
                <a:solidFill>
                  <a:schemeClr val="tx1">
                    <a:lumMod val="65000"/>
                    <a:lumOff val="35000"/>
                  </a:schemeClr>
                </a:solidFill>
              </a:rPr>
              <a:t>Excellent (5) – no apparent problems</a:t>
            </a:r>
          </a:p>
          <a:p>
            <a:pPr>
              <a:lnSpc>
                <a:spcPct val="110000"/>
              </a:lnSpc>
              <a:buFont typeface="Arial" panose="020B0604020202020204" pitchFamily="34" charset="0"/>
              <a:buChar char="•"/>
            </a:pPr>
            <a:r>
              <a:rPr lang="en-US" sz="1800" dirty="0">
                <a:solidFill>
                  <a:schemeClr val="tx1">
                    <a:lumMod val="65000"/>
                    <a:lumOff val="35000"/>
                  </a:schemeClr>
                </a:solidFill>
              </a:rPr>
              <a:t>Good (4) – not as good condition as those homes rated “Excellent (5)” but no to little repairs appear to be needed</a:t>
            </a:r>
          </a:p>
          <a:p>
            <a:pPr>
              <a:lnSpc>
                <a:spcPct val="110000"/>
              </a:lnSpc>
              <a:buFont typeface="Arial" panose="020B0604020202020204" pitchFamily="34" charset="0"/>
              <a:buChar char="•"/>
            </a:pPr>
            <a:r>
              <a:rPr lang="en-US" sz="1800" dirty="0">
                <a:solidFill>
                  <a:schemeClr val="tx1">
                    <a:lumMod val="65000"/>
                    <a:lumOff val="35000"/>
                  </a:schemeClr>
                </a:solidFill>
              </a:rPr>
              <a:t>Average (3) – minor repairs appear to be needed</a:t>
            </a:r>
          </a:p>
          <a:p>
            <a:pPr>
              <a:lnSpc>
                <a:spcPct val="110000"/>
              </a:lnSpc>
              <a:buFont typeface="Arial" panose="020B0604020202020204" pitchFamily="34" charset="0"/>
              <a:buChar char="•"/>
            </a:pPr>
            <a:r>
              <a:rPr lang="en-US" sz="1800" dirty="0">
                <a:solidFill>
                  <a:schemeClr val="tx1">
                    <a:lumMod val="65000"/>
                    <a:lumOff val="35000"/>
                  </a:schemeClr>
                </a:solidFill>
              </a:rPr>
              <a:t>Poor (2) – major repairs appear to be needed</a:t>
            </a:r>
          </a:p>
          <a:p>
            <a:pPr>
              <a:lnSpc>
                <a:spcPct val="110000"/>
              </a:lnSpc>
              <a:buFont typeface="Arial" panose="020B0604020202020204" pitchFamily="34" charset="0"/>
              <a:buChar char="•"/>
            </a:pPr>
            <a:r>
              <a:rPr lang="en-US" sz="1800" dirty="0">
                <a:solidFill>
                  <a:schemeClr val="tx1">
                    <a:lumMod val="65000"/>
                    <a:lumOff val="35000"/>
                  </a:schemeClr>
                </a:solidFill>
              </a:rPr>
              <a:t>Deteriorated (1) – structure potentially needs to be completely rebuilt</a:t>
            </a:r>
          </a:p>
          <a:p>
            <a:pPr>
              <a:lnSpc>
                <a:spcPct val="110000"/>
              </a:lnSpc>
            </a:pPr>
            <a:endParaRPr lang="en-US" sz="1600" dirty="0"/>
          </a:p>
        </p:txBody>
      </p:sp>
    </p:spTree>
    <p:extLst>
      <p:ext uri="{BB962C8B-B14F-4D97-AF65-F5344CB8AC3E}">
        <p14:creationId xmlns:p14="http://schemas.microsoft.com/office/powerpoint/2010/main" val="356620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C225-4517-303F-E7D1-57FDD0EFCCB6}"/>
              </a:ext>
            </a:extLst>
          </p:cNvPr>
          <p:cNvSpPr>
            <a:spLocks noGrp="1"/>
          </p:cNvSpPr>
          <p:nvPr>
            <p:ph type="title"/>
          </p:nvPr>
        </p:nvSpPr>
        <p:spPr>
          <a:xfrm>
            <a:off x="612648" y="413232"/>
            <a:ext cx="6293990" cy="1554480"/>
          </a:xfrm>
        </p:spPr>
        <p:txBody>
          <a:bodyPr anchor="b">
            <a:normAutofit/>
          </a:bodyPr>
          <a:lstStyle/>
          <a:p>
            <a:r>
              <a:rPr lang="en-US" dirty="0">
                <a:solidFill>
                  <a:schemeClr val="tx1">
                    <a:lumMod val="65000"/>
                    <a:lumOff val="35000"/>
                  </a:schemeClr>
                </a:solidFill>
              </a:rPr>
              <a:t>Windshield Survey Scoring Results</a:t>
            </a:r>
          </a:p>
        </p:txBody>
      </p:sp>
      <p:graphicFrame>
        <p:nvGraphicFramePr>
          <p:cNvPr id="5" name="Content Placeholder 4">
            <a:extLst>
              <a:ext uri="{FF2B5EF4-FFF2-40B4-BE49-F238E27FC236}">
                <a16:creationId xmlns:a16="http://schemas.microsoft.com/office/drawing/2014/main" id="{8C3CAAA6-0FB1-E11F-82D6-98E10279AEB9}"/>
              </a:ext>
            </a:extLst>
          </p:cNvPr>
          <p:cNvGraphicFramePr>
            <a:graphicFrameLocks noGrp="1"/>
          </p:cNvGraphicFramePr>
          <p:nvPr>
            <p:ph sz="quarter" idx="13"/>
            <p:extLst>
              <p:ext uri="{D42A27DB-BD31-4B8C-83A1-F6EECF244321}">
                <p14:modId xmlns:p14="http://schemas.microsoft.com/office/powerpoint/2010/main" val="592461407"/>
              </p:ext>
            </p:extLst>
          </p:nvPr>
        </p:nvGraphicFramePr>
        <p:xfrm>
          <a:off x="860941" y="2241767"/>
          <a:ext cx="5797403" cy="3433242"/>
        </p:xfrm>
        <a:graphic>
          <a:graphicData uri="http://schemas.openxmlformats.org/drawingml/2006/table">
            <a:tbl>
              <a:tblPr firstRow="1" firstCol="1" bandRow="1">
                <a:tableStyleId>{93296810-A885-4BE3-A3E7-6D5BEEA58F35}</a:tableStyleId>
              </a:tblPr>
              <a:tblGrid>
                <a:gridCol w="2518173">
                  <a:extLst>
                    <a:ext uri="{9D8B030D-6E8A-4147-A177-3AD203B41FA5}">
                      <a16:colId xmlns:a16="http://schemas.microsoft.com/office/drawing/2014/main" val="1822559993"/>
                    </a:ext>
                  </a:extLst>
                </a:gridCol>
                <a:gridCol w="3279230">
                  <a:extLst>
                    <a:ext uri="{9D8B030D-6E8A-4147-A177-3AD203B41FA5}">
                      <a16:colId xmlns:a16="http://schemas.microsoft.com/office/drawing/2014/main" val="175840008"/>
                    </a:ext>
                  </a:extLst>
                </a:gridCol>
              </a:tblGrid>
              <a:tr h="572207">
                <a:tc>
                  <a:txBody>
                    <a:bodyPr/>
                    <a:lstStyle/>
                    <a:p>
                      <a:pPr marL="0" marR="0" algn="ctr">
                        <a:lnSpc>
                          <a:spcPct val="115000"/>
                        </a:lnSpc>
                        <a:spcAft>
                          <a:spcPts val="800"/>
                        </a:spcAft>
                        <a:buNone/>
                      </a:pPr>
                      <a:r>
                        <a:rPr lang="en-US" sz="1800" kern="100" dirty="0">
                          <a:effectLst/>
                        </a:rPr>
                        <a:t>Rating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a:effectLst/>
                        </a:rPr>
                        <a:t>Percentage and Count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2336172050"/>
                  </a:ext>
                </a:extLst>
              </a:tr>
              <a:tr h="572207">
                <a:tc>
                  <a:txBody>
                    <a:bodyPr/>
                    <a:lstStyle/>
                    <a:p>
                      <a:pPr marL="0" marR="0" algn="ctr">
                        <a:lnSpc>
                          <a:spcPct val="115000"/>
                        </a:lnSpc>
                        <a:spcAft>
                          <a:spcPts val="800"/>
                        </a:spcAft>
                        <a:buNone/>
                      </a:pPr>
                      <a:r>
                        <a:rPr lang="en-US" sz="1800" kern="100" dirty="0">
                          <a:effectLst/>
                        </a:rPr>
                        <a:t>5 (Excellent)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dirty="0">
                          <a:solidFill>
                            <a:schemeClr val="tx1">
                              <a:lumMod val="65000"/>
                              <a:lumOff val="35000"/>
                            </a:schemeClr>
                          </a:solidFill>
                          <a:effectLst/>
                        </a:rPr>
                        <a:t>20.6% (476 houses)</a:t>
                      </a:r>
                      <a:endPar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3189215109"/>
                  </a:ext>
                </a:extLst>
              </a:tr>
              <a:tr h="572207">
                <a:tc>
                  <a:txBody>
                    <a:bodyPr/>
                    <a:lstStyle/>
                    <a:p>
                      <a:pPr marL="0" marR="0" algn="ctr">
                        <a:lnSpc>
                          <a:spcPct val="115000"/>
                        </a:lnSpc>
                        <a:spcAft>
                          <a:spcPts val="800"/>
                        </a:spcAft>
                        <a:buNone/>
                      </a:pPr>
                      <a:r>
                        <a:rPr lang="en-US" sz="1800" kern="100">
                          <a:effectLst/>
                        </a:rPr>
                        <a:t>4 (Good)</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dirty="0">
                          <a:solidFill>
                            <a:schemeClr val="tx1">
                              <a:lumMod val="65000"/>
                              <a:lumOff val="35000"/>
                            </a:schemeClr>
                          </a:solidFill>
                          <a:effectLst/>
                        </a:rPr>
                        <a:t>43.1% (998 houses)</a:t>
                      </a:r>
                      <a:endPar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440193566"/>
                  </a:ext>
                </a:extLst>
              </a:tr>
              <a:tr h="572207">
                <a:tc>
                  <a:txBody>
                    <a:bodyPr/>
                    <a:lstStyle/>
                    <a:p>
                      <a:pPr marL="0" marR="0" algn="ctr">
                        <a:lnSpc>
                          <a:spcPct val="115000"/>
                        </a:lnSpc>
                        <a:spcAft>
                          <a:spcPts val="800"/>
                        </a:spcAft>
                        <a:buNone/>
                      </a:pPr>
                      <a:r>
                        <a:rPr lang="en-US" sz="1800" kern="100">
                          <a:effectLst/>
                        </a:rPr>
                        <a:t>3 (Average)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dirty="0">
                          <a:solidFill>
                            <a:schemeClr val="tx1">
                              <a:lumMod val="65000"/>
                              <a:lumOff val="35000"/>
                            </a:schemeClr>
                          </a:solidFill>
                          <a:effectLst/>
                        </a:rPr>
                        <a:t>26.1% (604 houses)</a:t>
                      </a:r>
                      <a:endPar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4074744786"/>
                  </a:ext>
                </a:extLst>
              </a:tr>
              <a:tr h="572207">
                <a:tc>
                  <a:txBody>
                    <a:bodyPr/>
                    <a:lstStyle/>
                    <a:p>
                      <a:pPr marL="0" marR="0" algn="ctr">
                        <a:lnSpc>
                          <a:spcPct val="115000"/>
                        </a:lnSpc>
                        <a:spcAft>
                          <a:spcPts val="800"/>
                        </a:spcAft>
                        <a:buNone/>
                      </a:pPr>
                      <a:r>
                        <a:rPr lang="en-US" sz="1800" kern="100">
                          <a:effectLst/>
                        </a:rPr>
                        <a:t>2 (Poor)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dirty="0">
                          <a:solidFill>
                            <a:schemeClr val="tx1">
                              <a:lumMod val="65000"/>
                              <a:lumOff val="35000"/>
                            </a:schemeClr>
                          </a:solidFill>
                          <a:effectLst/>
                        </a:rPr>
                        <a:t>8.7% (201 houses)</a:t>
                      </a:r>
                      <a:endPar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2901776948"/>
                  </a:ext>
                </a:extLst>
              </a:tr>
              <a:tr h="572207">
                <a:tc>
                  <a:txBody>
                    <a:bodyPr/>
                    <a:lstStyle/>
                    <a:p>
                      <a:pPr marL="0" marR="0" algn="ctr">
                        <a:lnSpc>
                          <a:spcPct val="115000"/>
                        </a:lnSpc>
                        <a:spcAft>
                          <a:spcPts val="800"/>
                        </a:spcAft>
                        <a:buNone/>
                      </a:pPr>
                      <a:r>
                        <a:rPr lang="en-US" sz="1800" kern="100">
                          <a:effectLst/>
                        </a:rPr>
                        <a:t>1 (Deteriorated)</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tc>
                  <a:txBody>
                    <a:bodyPr/>
                    <a:lstStyle/>
                    <a:p>
                      <a:pPr marL="0" marR="0" algn="ctr">
                        <a:lnSpc>
                          <a:spcPct val="115000"/>
                        </a:lnSpc>
                        <a:spcAft>
                          <a:spcPts val="800"/>
                        </a:spcAft>
                        <a:buNone/>
                      </a:pPr>
                      <a:r>
                        <a:rPr lang="en-US" sz="1800" kern="100" dirty="0">
                          <a:solidFill>
                            <a:schemeClr val="tx1">
                              <a:lumMod val="65000"/>
                              <a:lumOff val="35000"/>
                            </a:schemeClr>
                          </a:solidFill>
                          <a:effectLst/>
                        </a:rPr>
                        <a:t>1.5% (35 houses)</a:t>
                      </a:r>
                      <a:endPar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6086" marR="176086" marT="0" marB="0" anchor="ctr"/>
                </a:tc>
                <a:extLst>
                  <a:ext uri="{0D108BD9-81ED-4DB2-BD59-A6C34878D82A}">
                    <a16:rowId xmlns:a16="http://schemas.microsoft.com/office/drawing/2014/main" val="4071892225"/>
                  </a:ext>
                </a:extLst>
              </a:tr>
            </a:tbl>
          </a:graphicData>
        </a:graphic>
      </p:graphicFrame>
      <p:pic>
        <p:nvPicPr>
          <p:cNvPr id="6" name="Picture 5">
            <a:extLst>
              <a:ext uri="{FF2B5EF4-FFF2-40B4-BE49-F238E27FC236}">
                <a16:creationId xmlns:a16="http://schemas.microsoft.com/office/drawing/2014/main" id="{364DB199-6681-DFBE-7BBF-3FE0F4473472}"/>
              </a:ext>
            </a:extLst>
          </p:cNvPr>
          <p:cNvPicPr>
            <a:picLocks noChangeAspect="1"/>
          </p:cNvPicPr>
          <p:nvPr/>
        </p:nvPicPr>
        <p:blipFill>
          <a:blip r:embed="rId2"/>
          <a:stretch>
            <a:fillRect/>
          </a:stretch>
        </p:blipFill>
        <p:spPr>
          <a:xfrm>
            <a:off x="7130374" y="123831"/>
            <a:ext cx="4881335" cy="6600973"/>
          </a:xfrm>
          <a:prstGeom prst="rect">
            <a:avLst/>
          </a:prstGeom>
        </p:spPr>
      </p:pic>
    </p:spTree>
    <p:extLst>
      <p:ext uri="{BB962C8B-B14F-4D97-AF65-F5344CB8AC3E}">
        <p14:creationId xmlns:p14="http://schemas.microsoft.com/office/powerpoint/2010/main" val="427438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1F4EC-33AB-DE5D-F246-EF200093A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BA8EA-B1EF-02E1-4298-A32A0CBD9002}"/>
              </a:ext>
            </a:extLst>
          </p:cNvPr>
          <p:cNvSpPr>
            <a:spLocks noGrp="1"/>
          </p:cNvSpPr>
          <p:nvPr>
            <p:ph type="title"/>
          </p:nvPr>
        </p:nvSpPr>
        <p:spPr>
          <a:xfrm>
            <a:off x="612648" y="548640"/>
            <a:ext cx="10653578" cy="1132258"/>
          </a:xfrm>
        </p:spPr>
        <p:txBody>
          <a:bodyPr anchor="t">
            <a:normAutofit/>
          </a:bodyPr>
          <a:lstStyle/>
          <a:p>
            <a:r>
              <a:rPr lang="en-US" dirty="0">
                <a:solidFill>
                  <a:schemeClr val="tx1">
                    <a:lumMod val="65000"/>
                    <a:lumOff val="35000"/>
                  </a:schemeClr>
                </a:solidFill>
              </a:rPr>
              <a:t>Deeper dive…</a:t>
            </a:r>
          </a:p>
        </p:txBody>
      </p:sp>
      <p:graphicFrame>
        <p:nvGraphicFramePr>
          <p:cNvPr id="4" name="Content Placeholder 3">
            <a:extLst>
              <a:ext uri="{FF2B5EF4-FFF2-40B4-BE49-F238E27FC236}">
                <a16:creationId xmlns:a16="http://schemas.microsoft.com/office/drawing/2014/main" id="{CFB89197-7A75-680C-FDAB-565DD113EBC8}"/>
              </a:ext>
            </a:extLst>
          </p:cNvPr>
          <p:cNvGraphicFramePr>
            <a:graphicFrameLocks noGrp="1"/>
          </p:cNvGraphicFramePr>
          <p:nvPr>
            <p:ph idx="1"/>
            <p:extLst>
              <p:ext uri="{D42A27DB-BD31-4B8C-83A1-F6EECF244321}">
                <p14:modId xmlns:p14="http://schemas.microsoft.com/office/powerpoint/2010/main" val="2762068401"/>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40B8D0B-FD85-5574-6701-80FA1F7236C6}"/>
              </a:ext>
            </a:extLst>
          </p:cNvPr>
          <p:cNvPicPr>
            <a:picLocks noChangeAspect="1"/>
          </p:cNvPicPr>
          <p:nvPr/>
        </p:nvPicPr>
        <p:blipFill>
          <a:blip r:embed="rId8"/>
          <a:stretch>
            <a:fillRect/>
          </a:stretch>
        </p:blipFill>
        <p:spPr>
          <a:xfrm>
            <a:off x="6096000" y="1721900"/>
            <a:ext cx="6040374" cy="4668821"/>
          </a:xfrm>
          <a:prstGeom prst="rect">
            <a:avLst/>
          </a:prstGeom>
        </p:spPr>
      </p:pic>
      <p:pic>
        <p:nvPicPr>
          <p:cNvPr id="5" name="Picture 4">
            <a:extLst>
              <a:ext uri="{FF2B5EF4-FFF2-40B4-BE49-F238E27FC236}">
                <a16:creationId xmlns:a16="http://schemas.microsoft.com/office/drawing/2014/main" id="{F8005444-2726-01EE-D291-F281A0532702}"/>
              </a:ext>
            </a:extLst>
          </p:cNvPr>
          <p:cNvPicPr>
            <a:picLocks noChangeAspect="1"/>
          </p:cNvPicPr>
          <p:nvPr/>
        </p:nvPicPr>
        <p:blipFill>
          <a:blip r:embed="rId9"/>
          <a:stretch>
            <a:fillRect/>
          </a:stretch>
        </p:blipFill>
        <p:spPr>
          <a:xfrm>
            <a:off x="145586" y="1064447"/>
            <a:ext cx="6128753" cy="4729106"/>
          </a:xfrm>
          <a:prstGeom prst="rect">
            <a:avLst/>
          </a:prstGeom>
        </p:spPr>
      </p:pic>
    </p:spTree>
    <p:extLst>
      <p:ext uri="{BB962C8B-B14F-4D97-AF65-F5344CB8AC3E}">
        <p14:creationId xmlns:p14="http://schemas.microsoft.com/office/powerpoint/2010/main" val="228156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94E9-F578-6B19-CC49-770074C57DBB}"/>
              </a:ext>
            </a:extLst>
          </p:cNvPr>
          <p:cNvSpPr>
            <a:spLocks noGrp="1"/>
          </p:cNvSpPr>
          <p:nvPr>
            <p:ph type="title"/>
          </p:nvPr>
        </p:nvSpPr>
        <p:spPr>
          <a:xfrm>
            <a:off x="372533" y="548639"/>
            <a:ext cx="3494314" cy="5719639"/>
          </a:xfrm>
        </p:spPr>
        <p:txBody>
          <a:bodyPr anchor="t">
            <a:normAutofit/>
          </a:bodyPr>
          <a:lstStyle/>
          <a:p>
            <a:r>
              <a:rPr lang="en-US" dirty="0">
                <a:solidFill>
                  <a:schemeClr val="tx1">
                    <a:lumMod val="65000"/>
                    <a:lumOff val="35000"/>
                  </a:schemeClr>
                </a:solidFill>
              </a:rPr>
              <a:t>Limitations of the Windshield Survey</a:t>
            </a:r>
          </a:p>
        </p:txBody>
      </p:sp>
      <p:graphicFrame>
        <p:nvGraphicFramePr>
          <p:cNvPr id="5" name="Content Placeholder 2">
            <a:extLst>
              <a:ext uri="{FF2B5EF4-FFF2-40B4-BE49-F238E27FC236}">
                <a16:creationId xmlns:a16="http://schemas.microsoft.com/office/drawing/2014/main" id="{6E24A9DE-CEC3-5039-6665-2C6DA2A9A22C}"/>
              </a:ext>
            </a:extLst>
          </p:cNvPr>
          <p:cNvGraphicFramePr>
            <a:graphicFrameLocks noGrp="1"/>
          </p:cNvGraphicFramePr>
          <p:nvPr>
            <p:ph sz="quarter" idx="13"/>
            <p:extLst>
              <p:ext uri="{D42A27DB-BD31-4B8C-83A1-F6EECF244321}">
                <p14:modId xmlns:p14="http://schemas.microsoft.com/office/powerpoint/2010/main" val="3513001684"/>
              </p:ext>
            </p:extLst>
          </p:nvPr>
        </p:nvGraphicFramePr>
        <p:xfrm>
          <a:off x="4504268" y="549274"/>
          <a:ext cx="7315200" cy="580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852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DB988-8605-E1CE-367B-B0CF304B4406}"/>
              </a:ext>
            </a:extLst>
          </p:cNvPr>
          <p:cNvSpPr>
            <a:spLocks noGrp="1"/>
          </p:cNvSpPr>
          <p:nvPr>
            <p:ph type="ctrTitle"/>
          </p:nvPr>
        </p:nvSpPr>
        <p:spPr>
          <a:xfrm>
            <a:off x="670606" y="962109"/>
            <a:ext cx="10159069" cy="2051816"/>
          </a:xfrm>
        </p:spPr>
        <p:txBody>
          <a:bodyPr/>
          <a:lstStyle/>
          <a:p>
            <a:pPr algn="l"/>
            <a:r>
              <a:rPr lang="en-US" dirty="0">
                <a:solidFill>
                  <a:schemeClr val="tx1">
                    <a:lumMod val="65000"/>
                    <a:lumOff val="35000"/>
                  </a:schemeClr>
                </a:solidFill>
              </a:rPr>
              <a:t>Town of Corning’s </a:t>
            </a:r>
            <a:br>
              <a:rPr lang="en-US" dirty="0">
                <a:solidFill>
                  <a:schemeClr val="tx1">
                    <a:lumMod val="65000"/>
                    <a:lumOff val="35000"/>
                  </a:schemeClr>
                </a:solidFill>
              </a:rPr>
            </a:br>
            <a:r>
              <a:rPr lang="en-US" dirty="0">
                <a:solidFill>
                  <a:schemeClr val="tx1">
                    <a:lumMod val="65000"/>
                    <a:lumOff val="35000"/>
                  </a:schemeClr>
                </a:solidFill>
              </a:rPr>
              <a:t>Housing Goals</a:t>
            </a:r>
          </a:p>
        </p:txBody>
      </p:sp>
      <p:pic>
        <p:nvPicPr>
          <p:cNvPr id="4" name="Picture 3" descr="A bridge over a river&#10;&#10;AI-generated content may be incorrect.">
            <a:extLst>
              <a:ext uri="{FF2B5EF4-FFF2-40B4-BE49-F238E27FC236}">
                <a16:creationId xmlns:a16="http://schemas.microsoft.com/office/drawing/2014/main" id="{BF4B90DA-9C65-A48E-9335-7EA5F1A3B7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9268" y="2888298"/>
            <a:ext cx="6149975" cy="3458845"/>
          </a:xfrm>
          <a:prstGeom prst="rect">
            <a:avLst/>
          </a:prstGeom>
          <a:noFill/>
        </p:spPr>
      </p:pic>
    </p:spTree>
    <p:extLst>
      <p:ext uri="{BB962C8B-B14F-4D97-AF65-F5344CB8AC3E}">
        <p14:creationId xmlns:p14="http://schemas.microsoft.com/office/powerpoint/2010/main" val="131658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0F09-5595-7D3F-C701-5DFDA4EDF073}"/>
              </a:ext>
            </a:extLst>
          </p:cNvPr>
          <p:cNvSpPr>
            <a:spLocks noGrp="1"/>
          </p:cNvSpPr>
          <p:nvPr>
            <p:ph type="title"/>
          </p:nvPr>
        </p:nvSpPr>
        <p:spPr>
          <a:xfrm>
            <a:off x="4745736" y="320040"/>
            <a:ext cx="6858000" cy="932688"/>
          </a:xfrm>
        </p:spPr>
        <p:txBody>
          <a:bodyPr anchor="b">
            <a:normAutofit/>
          </a:bodyPr>
          <a:lstStyle/>
          <a:p>
            <a:r>
              <a:rPr lang="en-US" sz="2000"/>
              <a:t>The housing needs assessment has identified issues and potential areas to improve in the future, per the following housing goals: </a:t>
            </a:r>
          </a:p>
        </p:txBody>
      </p:sp>
      <p:pic>
        <p:nvPicPr>
          <p:cNvPr id="5" name="Picture 4" descr="Tiny paper houses erected on a white background">
            <a:extLst>
              <a:ext uri="{FF2B5EF4-FFF2-40B4-BE49-F238E27FC236}">
                <a16:creationId xmlns:a16="http://schemas.microsoft.com/office/drawing/2014/main" id="{DB1A4886-393D-7036-B21F-38FBADF00DFE}"/>
              </a:ext>
            </a:extLst>
          </p:cNvPr>
          <p:cNvPicPr>
            <a:picLocks noChangeAspect="1"/>
          </p:cNvPicPr>
          <p:nvPr/>
        </p:nvPicPr>
        <p:blipFill>
          <a:blip r:embed="rId2">
            <a:extLst>
              <a:ext uri="{28A0092B-C50C-407E-A947-70E740481C1C}">
                <a14:useLocalDpi xmlns:a14="http://schemas.microsoft.com/office/drawing/2010/main" val="0"/>
              </a:ext>
            </a:extLst>
          </a:blip>
          <a:srcRect l="34944" r="26189" b="-1"/>
          <a:stretch>
            <a:fillRect/>
          </a:stretch>
        </p:blipFill>
        <p:spPr>
          <a:xfrm>
            <a:off x="20" y="1"/>
            <a:ext cx="4023340" cy="6858000"/>
          </a:xfrm>
          <a:prstGeom prst="rect">
            <a:avLst/>
          </a:prstGeom>
          <a:noFill/>
        </p:spPr>
      </p:pic>
      <p:sp>
        <p:nvSpPr>
          <p:cNvPr id="3" name="Content Placeholder 2">
            <a:extLst>
              <a:ext uri="{FF2B5EF4-FFF2-40B4-BE49-F238E27FC236}">
                <a16:creationId xmlns:a16="http://schemas.microsoft.com/office/drawing/2014/main" id="{BBF53A16-5618-392F-59FE-27E3417655C4}"/>
              </a:ext>
            </a:extLst>
          </p:cNvPr>
          <p:cNvSpPr>
            <a:spLocks noGrp="1"/>
          </p:cNvSpPr>
          <p:nvPr>
            <p:ph sz="quarter" idx="14"/>
          </p:nvPr>
        </p:nvSpPr>
        <p:spPr>
          <a:xfrm>
            <a:off x="4745736" y="1380744"/>
            <a:ext cx="6858000" cy="4983480"/>
          </a:xfrm>
        </p:spPr>
        <p:txBody>
          <a:bodyPr>
            <a:normAutofit/>
          </a:bodyPr>
          <a:lstStyle/>
          <a:p>
            <a:pPr lvl="0">
              <a:lnSpc>
                <a:spcPct val="110000"/>
              </a:lnSpc>
              <a:buFont typeface="Arial" panose="020B0604020202020204" pitchFamily="34" charset="0"/>
              <a:buChar char="•"/>
            </a:pPr>
            <a:r>
              <a:rPr lang="en-US" sz="1700" b="1" dirty="0">
                <a:solidFill>
                  <a:schemeClr val="accent6">
                    <a:lumMod val="75000"/>
                  </a:schemeClr>
                </a:solidFill>
              </a:rPr>
              <a:t>Offer a program for owner-occupied, single-unit, residential properties to apply to the Town for rehabilitation assistance. (CDBG for Housing Activities September 2025) </a:t>
            </a:r>
          </a:p>
          <a:p>
            <a:pPr marL="0" lvl="0" indent="0">
              <a:lnSpc>
                <a:spcPct val="110000"/>
              </a:lnSpc>
              <a:buNone/>
            </a:pPr>
            <a:endParaRPr lang="en-US" sz="1000" b="1" dirty="0">
              <a:solidFill>
                <a:schemeClr val="accent6">
                  <a:lumMod val="75000"/>
                </a:schemeClr>
              </a:solidFill>
            </a:endParaRPr>
          </a:p>
          <a:p>
            <a:pPr lvl="0">
              <a:lnSpc>
                <a:spcPct val="110000"/>
              </a:lnSpc>
              <a:buFont typeface="Arial" panose="020B0604020202020204" pitchFamily="34" charset="0"/>
              <a:buChar char="•"/>
            </a:pPr>
            <a:r>
              <a:rPr lang="en-US" sz="1700" dirty="0"/>
              <a:t>Provide information to residents about existing housing assistance programs, such as:</a:t>
            </a:r>
          </a:p>
          <a:p>
            <a:pPr lvl="2">
              <a:lnSpc>
                <a:spcPct val="110000"/>
              </a:lnSpc>
            </a:pPr>
            <a:r>
              <a:rPr lang="en-US" sz="1300" dirty="0" err="1"/>
              <a:t>ProAction</a:t>
            </a:r>
            <a:r>
              <a:rPr lang="en-US" sz="1300" dirty="0"/>
              <a:t> of Steuben and Yates (Energy Savings &amp; Weatherization)</a:t>
            </a:r>
          </a:p>
          <a:p>
            <a:pPr lvl="2">
              <a:lnSpc>
                <a:spcPct val="110000"/>
              </a:lnSpc>
            </a:pPr>
            <a:r>
              <a:rPr lang="en-US" sz="1300" dirty="0"/>
              <a:t>Arbor Housing &amp; Development </a:t>
            </a:r>
          </a:p>
          <a:p>
            <a:pPr lvl="2">
              <a:lnSpc>
                <a:spcPct val="110000"/>
              </a:lnSpc>
            </a:pPr>
            <a:r>
              <a:rPr lang="en-US" sz="1300" dirty="0"/>
              <a:t>Bishop Sheen Ecumenical Housing Foundation</a:t>
            </a:r>
          </a:p>
          <a:p>
            <a:pPr marL="457200" lvl="2" indent="0">
              <a:lnSpc>
                <a:spcPct val="110000"/>
              </a:lnSpc>
              <a:buNone/>
            </a:pPr>
            <a:endParaRPr lang="en-US" sz="1300" dirty="0"/>
          </a:p>
          <a:p>
            <a:pPr lvl="0">
              <a:lnSpc>
                <a:spcPct val="110000"/>
              </a:lnSpc>
              <a:buFont typeface="Arial" panose="020B0604020202020204" pitchFamily="34" charset="0"/>
              <a:buChar char="•"/>
            </a:pPr>
            <a:r>
              <a:rPr lang="en-US" sz="1700" dirty="0"/>
              <a:t>Become a designated New York State Pro-Housing Community</a:t>
            </a:r>
          </a:p>
          <a:p>
            <a:pPr marL="0" lvl="0" indent="0">
              <a:lnSpc>
                <a:spcPct val="110000"/>
              </a:lnSpc>
              <a:buNone/>
            </a:pPr>
            <a:endParaRPr lang="en-US" sz="1000" dirty="0"/>
          </a:p>
          <a:p>
            <a:pPr lvl="0">
              <a:lnSpc>
                <a:spcPct val="110000"/>
              </a:lnSpc>
              <a:buFont typeface="Arial" panose="020B0604020202020204" pitchFamily="34" charset="0"/>
              <a:buChar char="•"/>
            </a:pPr>
            <a:r>
              <a:rPr lang="en-US" sz="1700" dirty="0"/>
              <a:t>Review local regulations relating to housing and property maintenance to determine whether the rights and responsibilities of residents are adequately addressed.</a:t>
            </a:r>
          </a:p>
          <a:p>
            <a:pPr>
              <a:lnSpc>
                <a:spcPct val="110000"/>
              </a:lnSpc>
            </a:pPr>
            <a:endParaRPr lang="en-US" sz="1700" dirty="0"/>
          </a:p>
        </p:txBody>
      </p:sp>
    </p:spTree>
    <p:extLst>
      <p:ext uri="{BB962C8B-B14F-4D97-AF65-F5344CB8AC3E}">
        <p14:creationId xmlns:p14="http://schemas.microsoft.com/office/powerpoint/2010/main" val="3116739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C93F-4DC3-CDDB-F086-96799594B73B}"/>
              </a:ext>
            </a:extLst>
          </p:cNvPr>
          <p:cNvSpPr>
            <a:spLocks noGrp="1"/>
          </p:cNvSpPr>
          <p:nvPr>
            <p:ph type="title"/>
          </p:nvPr>
        </p:nvSpPr>
        <p:spPr>
          <a:xfrm>
            <a:off x="612647" y="477078"/>
            <a:ext cx="10341865" cy="1289854"/>
          </a:xfrm>
        </p:spPr>
        <p:txBody>
          <a:bodyPr>
            <a:normAutofit/>
          </a:bodyPr>
          <a:lstStyle/>
          <a:p>
            <a:r>
              <a:rPr lang="en-US" sz="4000" dirty="0">
                <a:solidFill>
                  <a:schemeClr val="tx1">
                    <a:lumMod val="65000"/>
                    <a:lumOff val="35000"/>
                  </a:schemeClr>
                </a:solidFill>
              </a:rPr>
              <a:t>Address Housing Goal 1: </a:t>
            </a:r>
            <a:br>
              <a:rPr lang="en-US" sz="4000" dirty="0">
                <a:solidFill>
                  <a:schemeClr val="tx1">
                    <a:lumMod val="65000"/>
                    <a:lumOff val="35000"/>
                  </a:schemeClr>
                </a:solidFill>
              </a:rPr>
            </a:br>
            <a:r>
              <a:rPr lang="en-US" sz="4000" dirty="0">
                <a:solidFill>
                  <a:schemeClr val="tx1">
                    <a:lumMod val="65000"/>
                    <a:lumOff val="35000"/>
                  </a:schemeClr>
                </a:solidFill>
              </a:rPr>
              <a:t>         CDBG Housing Activities Grant</a:t>
            </a:r>
          </a:p>
        </p:txBody>
      </p:sp>
      <p:sp>
        <p:nvSpPr>
          <p:cNvPr id="3" name="Content Placeholder 2">
            <a:extLst>
              <a:ext uri="{FF2B5EF4-FFF2-40B4-BE49-F238E27FC236}">
                <a16:creationId xmlns:a16="http://schemas.microsoft.com/office/drawing/2014/main" id="{D133F240-D326-6AF8-B19D-46951379E9E1}"/>
              </a:ext>
            </a:extLst>
          </p:cNvPr>
          <p:cNvSpPr>
            <a:spLocks noGrp="1"/>
          </p:cNvSpPr>
          <p:nvPr>
            <p:ph sz="quarter" idx="13"/>
          </p:nvPr>
        </p:nvSpPr>
        <p:spPr>
          <a:xfrm>
            <a:off x="612647" y="1766932"/>
            <a:ext cx="10700621" cy="4441844"/>
          </a:xfrm>
        </p:spPr>
        <p:txBody>
          <a:bodyPr>
            <a:normAutofit/>
          </a:bodyPr>
          <a:lstStyle/>
          <a:p>
            <a:pPr>
              <a:buFont typeface="Arial" panose="020B0604020202020204" pitchFamily="34" charset="0"/>
              <a:buChar char="•"/>
            </a:pPr>
            <a:r>
              <a:rPr lang="en-US" dirty="0">
                <a:solidFill>
                  <a:schemeClr val="tx1">
                    <a:lumMod val="65000"/>
                    <a:lumOff val="35000"/>
                  </a:schemeClr>
                </a:solidFill>
              </a:rPr>
              <a:t>Application submitted, September 2025</a:t>
            </a:r>
          </a:p>
          <a:p>
            <a:pPr marL="742950" lvl="2" indent="-285750">
              <a:buFont typeface="Arial" panose="020B0604020202020204" pitchFamily="34" charset="0"/>
              <a:buChar char="•"/>
            </a:pPr>
            <a:r>
              <a:rPr lang="en-US" dirty="0">
                <a:solidFill>
                  <a:schemeClr val="tx1">
                    <a:lumMod val="65000"/>
                    <a:lumOff val="35000"/>
                  </a:schemeClr>
                </a:solidFill>
              </a:rPr>
              <a:t>Applied for $400,000</a:t>
            </a:r>
          </a:p>
          <a:p>
            <a:pPr marL="742950" lvl="2" indent="-285750">
              <a:buFont typeface="Arial" panose="020B0604020202020204" pitchFamily="34" charset="0"/>
              <a:buChar char="•"/>
            </a:pPr>
            <a:r>
              <a:rPr lang="en-US" dirty="0">
                <a:solidFill>
                  <a:schemeClr val="tx1">
                    <a:lumMod val="65000"/>
                    <a:lumOff val="35000"/>
                  </a:schemeClr>
                </a:solidFill>
              </a:rPr>
              <a:t>143 interested respondents from the community survey that appear to be income-eligible</a:t>
            </a:r>
          </a:p>
          <a:p>
            <a:pPr marL="742950" lvl="2" indent="-285750">
              <a:buFont typeface="Arial" panose="020B0604020202020204" pitchFamily="34" charset="0"/>
              <a:buChar char="•"/>
            </a:pPr>
            <a:r>
              <a:rPr lang="en-US" dirty="0">
                <a:solidFill>
                  <a:schemeClr val="tx1">
                    <a:lumMod val="65000"/>
                    <a:lumOff val="35000"/>
                  </a:schemeClr>
                </a:solidFill>
              </a:rPr>
              <a:t>132 of these income-eligible respondents live in stick-built or modular homes, 11 live in mobile homes</a:t>
            </a:r>
          </a:p>
          <a:p>
            <a:pPr marL="0" indent="0">
              <a:buNone/>
            </a:pPr>
            <a:endParaRPr lang="en-US" dirty="0">
              <a:solidFill>
                <a:schemeClr val="tx1">
                  <a:lumMod val="65000"/>
                  <a:lumOff val="35000"/>
                </a:schemeClr>
              </a:solidFill>
            </a:endParaRPr>
          </a:p>
          <a:p>
            <a:pPr marL="0" indent="0">
              <a:buNone/>
            </a:pPr>
            <a:r>
              <a:rPr lang="en-US" sz="2000" b="1" dirty="0">
                <a:solidFill>
                  <a:schemeClr val="accent6">
                    <a:lumMod val="60000"/>
                    <a:lumOff val="40000"/>
                  </a:schemeClr>
                </a:solidFill>
              </a:rPr>
              <a:t>Note:  </a:t>
            </a:r>
            <a:r>
              <a:rPr lang="en-US" sz="2000" dirty="0">
                <a:solidFill>
                  <a:schemeClr val="tx1">
                    <a:lumMod val="65000"/>
                    <a:lumOff val="35000"/>
                  </a:schemeClr>
                </a:solidFill>
              </a:rPr>
              <a:t>Should application be unsuccessful, Town of Corning will consult with Office of Homes and Community Renewal and resubmit in September 2026</a:t>
            </a:r>
          </a:p>
          <a:p>
            <a:pPr marL="0" indent="0">
              <a:buNone/>
            </a:pPr>
            <a:endParaRPr lang="en-US" dirty="0"/>
          </a:p>
        </p:txBody>
      </p:sp>
    </p:spTree>
    <p:extLst>
      <p:ext uri="{BB962C8B-B14F-4D97-AF65-F5344CB8AC3E}">
        <p14:creationId xmlns:p14="http://schemas.microsoft.com/office/powerpoint/2010/main" val="879448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0D83-29C6-6872-FBDC-4CE70AFC03B3}"/>
              </a:ext>
            </a:extLst>
          </p:cNvPr>
          <p:cNvSpPr>
            <a:spLocks noGrp="1"/>
          </p:cNvSpPr>
          <p:nvPr>
            <p:ph type="title"/>
          </p:nvPr>
        </p:nvSpPr>
        <p:spPr>
          <a:xfrm>
            <a:off x="612647" y="320040"/>
            <a:ext cx="6858000" cy="932688"/>
          </a:xfrm>
        </p:spPr>
        <p:txBody>
          <a:bodyPr anchor="b">
            <a:normAutofit/>
          </a:bodyPr>
          <a:lstStyle/>
          <a:p>
            <a:r>
              <a:rPr lang="en-US" dirty="0"/>
              <a:t>Further Considerations </a:t>
            </a:r>
          </a:p>
        </p:txBody>
      </p:sp>
      <p:sp>
        <p:nvSpPr>
          <p:cNvPr id="3" name="Content Placeholder 2">
            <a:extLst>
              <a:ext uri="{FF2B5EF4-FFF2-40B4-BE49-F238E27FC236}">
                <a16:creationId xmlns:a16="http://schemas.microsoft.com/office/drawing/2014/main" id="{7F89CA6F-115C-6D26-07C7-369FF08F60C9}"/>
              </a:ext>
            </a:extLst>
          </p:cNvPr>
          <p:cNvSpPr>
            <a:spLocks noGrp="1"/>
          </p:cNvSpPr>
          <p:nvPr>
            <p:ph sz="quarter" idx="14"/>
          </p:nvPr>
        </p:nvSpPr>
        <p:spPr>
          <a:xfrm>
            <a:off x="612647" y="1380744"/>
            <a:ext cx="6858000" cy="4983480"/>
          </a:xfrm>
        </p:spPr>
        <p:txBody>
          <a:bodyPr>
            <a:normAutofit lnSpcReduction="10000"/>
          </a:bodyPr>
          <a:lstStyle/>
          <a:p>
            <a:pPr marL="0" indent="0">
              <a:lnSpc>
                <a:spcPct val="110000"/>
              </a:lnSpc>
              <a:buNone/>
            </a:pPr>
            <a:r>
              <a:rPr lang="en-US" sz="1700" dirty="0"/>
              <a:t>With 143 potential eligible and interested owner-occupied, single-family homes, the Steering Committee determined:</a:t>
            </a:r>
          </a:p>
          <a:p>
            <a:pPr marL="0" indent="0">
              <a:lnSpc>
                <a:spcPct val="110000"/>
              </a:lnSpc>
              <a:buNone/>
            </a:pPr>
            <a:endParaRPr lang="en-US" sz="1000" dirty="0"/>
          </a:p>
          <a:p>
            <a:pPr lvl="1">
              <a:lnSpc>
                <a:spcPct val="110000"/>
              </a:lnSpc>
            </a:pPr>
            <a:r>
              <a:rPr lang="en-US" sz="1500" dirty="0"/>
              <a:t>Primary focus would be on securing structures:  roofs first, followed by foundations, potable water, and septic.  Any code violations would also be addressed.</a:t>
            </a:r>
          </a:p>
          <a:p>
            <a:pPr marL="228600" lvl="1" indent="0">
              <a:lnSpc>
                <a:spcPct val="110000"/>
              </a:lnSpc>
              <a:buNone/>
            </a:pPr>
            <a:endParaRPr lang="en-US" sz="1000" dirty="0"/>
          </a:p>
          <a:p>
            <a:pPr lvl="1">
              <a:lnSpc>
                <a:spcPct val="110000"/>
              </a:lnSpc>
            </a:pPr>
            <a:r>
              <a:rPr lang="en-US" sz="1500" dirty="0"/>
              <a:t>Additionally, given the volume of interest, it was determined to focus on Town only for 2026 Housing Activities.</a:t>
            </a:r>
          </a:p>
          <a:p>
            <a:pPr marL="228600" lvl="1" indent="0">
              <a:lnSpc>
                <a:spcPct val="110000"/>
              </a:lnSpc>
              <a:buNone/>
            </a:pPr>
            <a:endParaRPr lang="en-US" sz="1000" dirty="0"/>
          </a:p>
          <a:p>
            <a:pPr lvl="3">
              <a:lnSpc>
                <a:spcPct val="110000"/>
              </a:lnSpc>
            </a:pPr>
            <a:r>
              <a:rPr lang="en-US" sz="1500" dirty="0"/>
              <a:t>Documentation will be provided to both Villages (South Corning &amp; Riverside) to develop 2026 CDBG Housing Activities Applications.</a:t>
            </a:r>
          </a:p>
          <a:p>
            <a:pPr marL="685800" lvl="3" indent="0">
              <a:lnSpc>
                <a:spcPct val="110000"/>
              </a:lnSpc>
              <a:buNone/>
            </a:pPr>
            <a:endParaRPr lang="en-US" sz="1500" dirty="0"/>
          </a:p>
          <a:p>
            <a:pPr lvl="3">
              <a:lnSpc>
                <a:spcPct val="110000"/>
              </a:lnSpc>
            </a:pPr>
            <a:r>
              <a:rPr lang="en-US" sz="1500" dirty="0"/>
              <a:t>This would allow greater funds to be secured to address housing issues quicker – addressing housing needs on 3 fronts.  It would also allow for village owner-occupied homeowners to move up the list quicker. </a:t>
            </a:r>
          </a:p>
        </p:txBody>
      </p:sp>
      <p:pic>
        <p:nvPicPr>
          <p:cNvPr id="5" name="Picture Placeholder 4" descr="Men working on a roof&#10;&#10;AI-generated content may be incorrect.">
            <a:extLst>
              <a:ext uri="{FF2B5EF4-FFF2-40B4-BE49-F238E27FC236}">
                <a16:creationId xmlns:a16="http://schemas.microsoft.com/office/drawing/2014/main" id="{AA5AEC0B-701B-1E84-7D3C-C26759E8554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184" r="33184"/>
          <a:stretch>
            <a:fillRect/>
          </a:stretch>
        </p:blipFill>
        <p:spPr>
          <a:xfrm>
            <a:off x="8091488" y="0"/>
            <a:ext cx="4100512" cy="6858000"/>
          </a:xfrm>
        </p:spPr>
      </p:pic>
      <p:sp>
        <p:nvSpPr>
          <p:cNvPr id="6" name="TextBox 5">
            <a:extLst>
              <a:ext uri="{FF2B5EF4-FFF2-40B4-BE49-F238E27FC236}">
                <a16:creationId xmlns:a16="http://schemas.microsoft.com/office/drawing/2014/main" id="{CE3102F5-9259-DDB2-BFC3-D23F8DA19E53}"/>
              </a:ext>
            </a:extLst>
          </p:cNvPr>
          <p:cNvSpPr txBox="1"/>
          <p:nvPr/>
        </p:nvSpPr>
        <p:spPr>
          <a:xfrm>
            <a:off x="8091488" y="6858000"/>
            <a:ext cx="4100512" cy="230832"/>
          </a:xfrm>
          <a:prstGeom prst="rect">
            <a:avLst/>
          </a:prstGeom>
          <a:noFill/>
        </p:spPr>
        <p:txBody>
          <a:bodyPr wrap="square" rtlCol="0">
            <a:spAutoFit/>
          </a:bodyPr>
          <a:lstStyle/>
          <a:p>
            <a:r>
              <a:rPr lang="en-US" sz="900">
                <a:hlinkClick r:id="rId3" tooltip="https://www.mynextmove.org/profile/summary/47-2181.00"/>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997453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5B6E-C451-E78A-ED98-88F1FDF3B7EB}"/>
              </a:ext>
            </a:extLst>
          </p:cNvPr>
          <p:cNvSpPr>
            <a:spLocks noGrp="1"/>
          </p:cNvSpPr>
          <p:nvPr>
            <p:ph type="title"/>
          </p:nvPr>
        </p:nvSpPr>
        <p:spPr>
          <a:xfrm>
            <a:off x="612648" y="583413"/>
            <a:ext cx="3969080" cy="1527048"/>
          </a:xfrm>
        </p:spPr>
        <p:txBody>
          <a:bodyPr anchor="b">
            <a:normAutofit/>
          </a:bodyPr>
          <a:lstStyle/>
          <a:p>
            <a:r>
              <a:rPr lang="en-US" dirty="0"/>
              <a:t>Address Remaining Housing Goals</a:t>
            </a:r>
          </a:p>
        </p:txBody>
      </p:sp>
      <p:sp>
        <p:nvSpPr>
          <p:cNvPr id="3" name="Content Placeholder 2">
            <a:extLst>
              <a:ext uri="{FF2B5EF4-FFF2-40B4-BE49-F238E27FC236}">
                <a16:creationId xmlns:a16="http://schemas.microsoft.com/office/drawing/2014/main" id="{DC41AB2E-67A1-53D9-8318-42FB2BC2C347}"/>
              </a:ext>
            </a:extLst>
          </p:cNvPr>
          <p:cNvSpPr>
            <a:spLocks noGrp="1"/>
          </p:cNvSpPr>
          <p:nvPr>
            <p:ph sz="quarter" idx="14"/>
          </p:nvPr>
        </p:nvSpPr>
        <p:spPr>
          <a:xfrm>
            <a:off x="612775" y="2212975"/>
            <a:ext cx="3401568" cy="4095750"/>
          </a:xfrm>
        </p:spPr>
        <p:txBody>
          <a:bodyPr>
            <a:normAutofit/>
          </a:bodyPr>
          <a:lstStyle/>
          <a:p>
            <a:pPr>
              <a:lnSpc>
                <a:spcPct val="110000"/>
              </a:lnSpc>
            </a:pPr>
            <a:r>
              <a:rPr lang="en-US" sz="1700"/>
              <a:t>Pro-Housing Community: is </a:t>
            </a:r>
            <a:r>
              <a:rPr lang="en-US" sz="1700" dirty="0"/>
              <a:t>in process, with assistance from Steuben County IDA.</a:t>
            </a:r>
          </a:p>
          <a:p>
            <a:pPr marL="0" indent="0">
              <a:lnSpc>
                <a:spcPct val="110000"/>
              </a:lnSpc>
              <a:buNone/>
            </a:pPr>
            <a:endParaRPr lang="en-US" sz="1700" dirty="0"/>
          </a:p>
          <a:p>
            <a:pPr>
              <a:lnSpc>
                <a:spcPct val="110000"/>
              </a:lnSpc>
            </a:pPr>
            <a:r>
              <a:rPr lang="en-US" sz="1700" dirty="0"/>
              <a:t>Provide information to residents about existing housing assistance programs</a:t>
            </a:r>
          </a:p>
          <a:p>
            <a:pPr marL="0" indent="0">
              <a:lnSpc>
                <a:spcPct val="110000"/>
              </a:lnSpc>
              <a:buNone/>
            </a:pPr>
            <a:endParaRPr lang="en-US" sz="1700" dirty="0"/>
          </a:p>
          <a:p>
            <a:pPr>
              <a:lnSpc>
                <a:spcPct val="110000"/>
              </a:lnSpc>
            </a:pPr>
            <a:r>
              <a:rPr lang="en-US" sz="1700" dirty="0"/>
              <a:t>Review local regulations relating to housing and property maintenance</a:t>
            </a:r>
          </a:p>
        </p:txBody>
      </p:sp>
      <p:pic>
        <p:nvPicPr>
          <p:cNvPr id="8" name="Picture 7" descr="A couple of people looking at a cell phone&#10;&#10;AI-generated content may be incorrect.">
            <a:extLst>
              <a:ext uri="{FF2B5EF4-FFF2-40B4-BE49-F238E27FC236}">
                <a16:creationId xmlns:a16="http://schemas.microsoft.com/office/drawing/2014/main" id="{4ADC7323-99A6-7F62-78BA-1DC173EFEA9E}"/>
              </a:ext>
            </a:extLst>
          </p:cNvPr>
          <p:cNvPicPr>
            <a:picLocks noChangeAspect="1"/>
          </p:cNvPicPr>
          <p:nvPr/>
        </p:nvPicPr>
        <p:blipFill>
          <a:blip r:embed="rId2"/>
          <a:stretch>
            <a:fillRect/>
          </a:stretch>
        </p:blipFill>
        <p:spPr>
          <a:xfrm>
            <a:off x="4761780" y="1692186"/>
            <a:ext cx="7430219" cy="3473627"/>
          </a:xfrm>
          <a:prstGeom prst="rect">
            <a:avLst/>
          </a:prstGeom>
          <a:noFill/>
        </p:spPr>
      </p:pic>
    </p:spTree>
    <p:extLst>
      <p:ext uri="{BB962C8B-B14F-4D97-AF65-F5344CB8AC3E}">
        <p14:creationId xmlns:p14="http://schemas.microsoft.com/office/powerpoint/2010/main" val="5949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a:xfrm>
            <a:off x="321733" y="561425"/>
            <a:ext cx="2953618" cy="1892808"/>
          </a:xfrm>
        </p:spPr>
        <p:txBody>
          <a:bodyPr anchor="t">
            <a:normAutofit/>
          </a:bodyPr>
          <a:lstStyle/>
          <a:p>
            <a:r>
              <a:rPr lang="en-US" dirty="0">
                <a:solidFill>
                  <a:schemeClr val="tx1">
                    <a:lumMod val="65000"/>
                    <a:lumOff val="35000"/>
                  </a:schemeClr>
                </a:solidFill>
              </a:rPr>
              <a:t>Introduction</a:t>
            </a:r>
          </a:p>
        </p:txBody>
      </p:sp>
      <p:pic>
        <p:nvPicPr>
          <p:cNvPr id="14" name="Picture Placeholder 13" descr="A close-up of a company name&#10;&#10;AI-generated content may be incorrect.">
            <a:extLst>
              <a:ext uri="{FF2B5EF4-FFF2-40B4-BE49-F238E27FC236}">
                <a16:creationId xmlns:a16="http://schemas.microsoft.com/office/drawing/2014/main" id="{D1E68855-DE4C-C172-19FB-4B4E694D33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b="2394"/>
          <a:stretch>
            <a:fillRect/>
          </a:stretch>
        </p:blipFill>
        <p:spPr>
          <a:xfrm>
            <a:off x="2266545" y="3782126"/>
            <a:ext cx="9925454" cy="3075873"/>
          </a:xfrm>
          <a:noFill/>
        </p:spPr>
      </p:pic>
      <p:sp>
        <p:nvSpPr>
          <p:cNvPr id="15" name="TextBox 14">
            <a:extLst>
              <a:ext uri="{FF2B5EF4-FFF2-40B4-BE49-F238E27FC236}">
                <a16:creationId xmlns:a16="http://schemas.microsoft.com/office/drawing/2014/main" id="{4D52DCE3-D78B-C8B3-4172-321A03D4DB0B}"/>
              </a:ext>
            </a:extLst>
          </p:cNvPr>
          <p:cNvSpPr txBox="1"/>
          <p:nvPr/>
        </p:nvSpPr>
        <p:spPr>
          <a:xfrm>
            <a:off x="2865265" y="1878410"/>
            <a:ext cx="6617679" cy="1323439"/>
          </a:xfrm>
          <a:prstGeom prst="rect">
            <a:avLst/>
          </a:prstGeom>
          <a:noFill/>
        </p:spPr>
        <p:txBody>
          <a:bodyPr wrap="square" rtlCol="0">
            <a:spAutoFit/>
          </a:bodyPr>
          <a:lstStyle/>
          <a:p>
            <a:r>
              <a:rPr lang="en-US" sz="4000" dirty="0">
                <a:solidFill>
                  <a:schemeClr val="tx1">
                    <a:lumMod val="65000"/>
                    <a:lumOff val="35000"/>
                  </a:schemeClr>
                </a:solidFill>
              </a:rPr>
              <a:t>Dot Richter</a:t>
            </a:r>
          </a:p>
          <a:p>
            <a:r>
              <a:rPr lang="en-US" sz="4000" dirty="0">
                <a:solidFill>
                  <a:schemeClr val="tx1">
                    <a:lumMod val="65000"/>
                    <a:lumOff val="35000"/>
                  </a:schemeClr>
                </a:solidFill>
              </a:rPr>
              <a:t>Grants Administrator</a:t>
            </a:r>
          </a:p>
        </p:txBody>
      </p:sp>
    </p:spTree>
    <p:extLst>
      <p:ext uri="{BB962C8B-B14F-4D97-AF65-F5344CB8AC3E}">
        <p14:creationId xmlns:p14="http://schemas.microsoft.com/office/powerpoint/2010/main" val="3313450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1E99-C819-F2AB-8266-720426D547E3}"/>
              </a:ext>
            </a:extLst>
          </p:cNvPr>
          <p:cNvSpPr>
            <a:spLocks noGrp="1"/>
          </p:cNvSpPr>
          <p:nvPr>
            <p:ph type="title"/>
          </p:nvPr>
        </p:nvSpPr>
        <p:spPr>
          <a:xfrm>
            <a:off x="7253808" y="584339"/>
            <a:ext cx="4361688" cy="1527048"/>
          </a:xfrm>
        </p:spPr>
        <p:txBody>
          <a:bodyPr anchor="b">
            <a:normAutofit/>
          </a:bodyPr>
          <a:lstStyle/>
          <a:p>
            <a:r>
              <a:rPr lang="en-US" dirty="0"/>
              <a:t>Questions?</a:t>
            </a:r>
          </a:p>
        </p:txBody>
      </p:sp>
      <p:pic>
        <p:nvPicPr>
          <p:cNvPr id="6" name="Picture Placeholder 5" descr="Tiny wood houses lined up">
            <a:extLst>
              <a:ext uri="{FF2B5EF4-FFF2-40B4-BE49-F238E27FC236}">
                <a16:creationId xmlns:a16="http://schemas.microsoft.com/office/drawing/2014/main" id="{9F2A4D87-25C3-2190-A73E-D5A17D2B00E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825" r="17823" b="-1"/>
          <a:stretch>
            <a:fillRect/>
          </a:stretch>
        </p:blipFill>
        <p:spPr>
          <a:xfrm>
            <a:off x="20" y="10"/>
            <a:ext cx="6605061" cy="6857990"/>
          </a:xfrm>
          <a:noFill/>
        </p:spPr>
      </p:pic>
      <p:sp>
        <p:nvSpPr>
          <p:cNvPr id="3" name="Content Placeholder 2">
            <a:extLst>
              <a:ext uri="{FF2B5EF4-FFF2-40B4-BE49-F238E27FC236}">
                <a16:creationId xmlns:a16="http://schemas.microsoft.com/office/drawing/2014/main" id="{928BF6A0-A05E-A208-A6BA-172BD4C1CD69}"/>
              </a:ext>
            </a:extLst>
          </p:cNvPr>
          <p:cNvSpPr>
            <a:spLocks noGrp="1"/>
          </p:cNvSpPr>
          <p:nvPr>
            <p:ph sz="quarter" idx="14"/>
          </p:nvPr>
        </p:nvSpPr>
        <p:spPr>
          <a:xfrm>
            <a:off x="7253744" y="2212975"/>
            <a:ext cx="4458357" cy="4095750"/>
          </a:xfrm>
        </p:spPr>
        <p:txBody>
          <a:bodyPr>
            <a:normAutofit/>
          </a:bodyPr>
          <a:lstStyle/>
          <a:p>
            <a:pPr marL="0" indent="0">
              <a:lnSpc>
                <a:spcPct val="110000"/>
              </a:lnSpc>
              <a:buNone/>
            </a:pPr>
            <a:endParaRPr lang="en-US" sz="1600"/>
          </a:p>
          <a:p>
            <a:pPr marL="0" indent="0">
              <a:lnSpc>
                <a:spcPct val="110000"/>
              </a:lnSpc>
              <a:buNone/>
            </a:pPr>
            <a:endParaRPr lang="en-US" sz="1600"/>
          </a:p>
          <a:p>
            <a:pPr marL="0" indent="0">
              <a:lnSpc>
                <a:spcPct val="110000"/>
              </a:lnSpc>
              <a:buNone/>
            </a:pPr>
            <a:endParaRPr lang="en-US" sz="1600"/>
          </a:p>
          <a:p>
            <a:pPr marL="0" indent="0">
              <a:lnSpc>
                <a:spcPct val="110000"/>
              </a:lnSpc>
              <a:buNone/>
            </a:pPr>
            <a:r>
              <a:rPr lang="en-US" sz="1600"/>
              <a:t>Contacts:</a:t>
            </a:r>
          </a:p>
          <a:p>
            <a:pPr marL="0" indent="0">
              <a:lnSpc>
                <a:spcPct val="110000"/>
              </a:lnSpc>
              <a:buNone/>
            </a:pPr>
            <a:r>
              <a:rPr lang="en-US" sz="1600"/>
              <a:t>Town Supervisor, Jenniffer Tuttle</a:t>
            </a:r>
          </a:p>
          <a:p>
            <a:pPr lvl="1">
              <a:lnSpc>
                <a:spcPct val="110000"/>
              </a:lnSpc>
            </a:pPr>
            <a:r>
              <a:rPr lang="en-US" sz="1600"/>
              <a:t>Email: </a:t>
            </a:r>
            <a:r>
              <a:rPr lang="en-US" sz="1600">
                <a:hlinkClick r:id="rId3"/>
              </a:rPr>
              <a:t>supervisor@townofcorningny.org</a:t>
            </a:r>
            <a:endParaRPr lang="en-US" sz="1600"/>
          </a:p>
          <a:p>
            <a:pPr lvl="1">
              <a:lnSpc>
                <a:spcPct val="110000"/>
              </a:lnSpc>
            </a:pPr>
            <a:r>
              <a:rPr lang="en-US" sz="1600"/>
              <a:t>Phone:  (607) 936 6114 ext. 5</a:t>
            </a:r>
          </a:p>
          <a:p>
            <a:pPr marL="0" indent="0">
              <a:lnSpc>
                <a:spcPct val="110000"/>
              </a:lnSpc>
              <a:buNone/>
            </a:pPr>
            <a:r>
              <a:rPr lang="en-US" sz="1600"/>
              <a:t>STC Grants Administrator, Dot Richter</a:t>
            </a:r>
          </a:p>
          <a:p>
            <a:pPr lvl="1">
              <a:lnSpc>
                <a:spcPct val="110000"/>
              </a:lnSpc>
            </a:pPr>
            <a:r>
              <a:rPr lang="en-US" sz="1600"/>
              <a:t>Email: </a:t>
            </a:r>
            <a:r>
              <a:rPr lang="en-US" sz="1600">
                <a:hlinkClick r:id="rId4"/>
              </a:rPr>
              <a:t>drichter@stcplanning.org</a:t>
            </a:r>
            <a:endParaRPr lang="en-US" sz="1600"/>
          </a:p>
          <a:p>
            <a:pPr lvl="1">
              <a:lnSpc>
                <a:spcPct val="110000"/>
              </a:lnSpc>
            </a:pPr>
            <a:r>
              <a:rPr lang="en-US" sz="1600"/>
              <a:t>Phone: (607) 962 5092 ext. 209</a:t>
            </a:r>
          </a:p>
        </p:txBody>
      </p:sp>
    </p:spTree>
    <p:extLst>
      <p:ext uri="{BB962C8B-B14F-4D97-AF65-F5344CB8AC3E}">
        <p14:creationId xmlns:p14="http://schemas.microsoft.com/office/powerpoint/2010/main" val="363907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55C6-1E2E-E4BD-2E9F-B3321C22A292}"/>
              </a:ext>
            </a:extLst>
          </p:cNvPr>
          <p:cNvSpPr>
            <a:spLocks noGrp="1"/>
          </p:cNvSpPr>
          <p:nvPr>
            <p:ph type="title"/>
          </p:nvPr>
        </p:nvSpPr>
        <p:spPr>
          <a:xfrm>
            <a:off x="612648" y="548640"/>
            <a:ext cx="6135624" cy="1143000"/>
          </a:xfrm>
        </p:spPr>
        <p:txBody>
          <a:bodyPr anchor="b">
            <a:normAutofit/>
          </a:bodyPr>
          <a:lstStyle/>
          <a:p>
            <a:r>
              <a:rPr lang="en-US" dirty="0">
                <a:solidFill>
                  <a:schemeClr val="tx1">
                    <a:lumMod val="65000"/>
                    <a:lumOff val="35000"/>
                  </a:schemeClr>
                </a:solidFill>
              </a:rPr>
              <a:t>Tonight's Purpose?</a:t>
            </a:r>
          </a:p>
        </p:txBody>
      </p:sp>
      <p:sp>
        <p:nvSpPr>
          <p:cNvPr id="3" name="Content Placeholder 2">
            <a:extLst>
              <a:ext uri="{FF2B5EF4-FFF2-40B4-BE49-F238E27FC236}">
                <a16:creationId xmlns:a16="http://schemas.microsoft.com/office/drawing/2014/main" id="{432C04E6-B771-F1FA-85F4-B7984DE55A8E}"/>
              </a:ext>
            </a:extLst>
          </p:cNvPr>
          <p:cNvSpPr>
            <a:spLocks noGrp="1"/>
          </p:cNvSpPr>
          <p:nvPr>
            <p:ph sz="quarter" idx="14"/>
          </p:nvPr>
        </p:nvSpPr>
        <p:spPr>
          <a:xfrm>
            <a:off x="612774" y="1765190"/>
            <a:ext cx="6135624" cy="4553314"/>
          </a:xfrm>
        </p:spPr>
        <p:txBody>
          <a:bodyPr>
            <a:normAutofit/>
          </a:bodyPr>
          <a:lstStyle/>
          <a:p>
            <a:pPr marL="0" indent="0">
              <a:buNone/>
            </a:pPr>
            <a:r>
              <a:rPr lang="en-US" dirty="0">
                <a:solidFill>
                  <a:schemeClr val="tx1">
                    <a:lumMod val="65000"/>
                    <a:lumOff val="35000"/>
                  </a:schemeClr>
                </a:solidFill>
              </a:rPr>
              <a:t>Town is required to have a 2</a:t>
            </a:r>
            <a:r>
              <a:rPr lang="en-US" baseline="30000" dirty="0">
                <a:solidFill>
                  <a:schemeClr val="tx1">
                    <a:lumMod val="65000"/>
                    <a:lumOff val="35000"/>
                  </a:schemeClr>
                </a:solidFill>
              </a:rPr>
              <a:t>nd</a:t>
            </a:r>
            <a:r>
              <a:rPr lang="en-US" dirty="0">
                <a:solidFill>
                  <a:schemeClr val="tx1">
                    <a:lumMod val="65000"/>
                    <a:lumOff val="35000"/>
                  </a:schemeClr>
                </a:solidFill>
              </a:rPr>
              <a:t> public hearing prior to the closeout of its Community Development Block Grant (CDBG), sharing the results of the housing needs assessment.</a:t>
            </a:r>
          </a:p>
          <a:p>
            <a:pPr marL="0" indent="0">
              <a:buNone/>
            </a:pPr>
            <a:endParaRPr lang="en-US" dirty="0">
              <a:solidFill>
                <a:schemeClr val="tx1">
                  <a:lumMod val="65000"/>
                  <a:lumOff val="35000"/>
                </a:schemeClr>
              </a:solidFill>
            </a:endParaRPr>
          </a:p>
          <a:p>
            <a:pPr marL="0" indent="0">
              <a:buNone/>
            </a:pPr>
            <a:r>
              <a:rPr lang="en-US" dirty="0">
                <a:solidFill>
                  <a:schemeClr val="tx1">
                    <a:lumMod val="65000"/>
                    <a:lumOff val="35000"/>
                  </a:schemeClr>
                </a:solidFill>
              </a:rPr>
              <a:t>Review:</a:t>
            </a:r>
          </a:p>
          <a:p>
            <a:pPr>
              <a:lnSpc>
                <a:spcPct val="100000"/>
              </a:lnSpc>
            </a:pPr>
            <a:r>
              <a:rPr lang="en-US" dirty="0">
                <a:solidFill>
                  <a:schemeClr val="tx1">
                    <a:lumMod val="65000"/>
                    <a:lumOff val="35000"/>
                  </a:schemeClr>
                </a:solidFill>
              </a:rPr>
              <a:t>Initial Data </a:t>
            </a:r>
          </a:p>
          <a:p>
            <a:pPr>
              <a:lnSpc>
                <a:spcPct val="100000"/>
              </a:lnSpc>
            </a:pPr>
            <a:r>
              <a:rPr lang="en-US" dirty="0">
                <a:solidFill>
                  <a:schemeClr val="tx1">
                    <a:lumMod val="65000"/>
                    <a:lumOff val="35000"/>
                  </a:schemeClr>
                </a:solidFill>
              </a:rPr>
              <a:t>Survey Process</a:t>
            </a:r>
          </a:p>
          <a:p>
            <a:pPr>
              <a:lnSpc>
                <a:spcPct val="100000"/>
              </a:lnSpc>
            </a:pPr>
            <a:r>
              <a:rPr lang="en-US" dirty="0">
                <a:solidFill>
                  <a:schemeClr val="tx1">
                    <a:lumMod val="65000"/>
                    <a:lumOff val="35000"/>
                  </a:schemeClr>
                </a:solidFill>
              </a:rPr>
              <a:t>Survey Results</a:t>
            </a:r>
          </a:p>
          <a:p>
            <a:pPr>
              <a:lnSpc>
                <a:spcPct val="100000"/>
              </a:lnSpc>
            </a:pPr>
            <a:r>
              <a:rPr lang="en-US" dirty="0">
                <a:solidFill>
                  <a:schemeClr val="tx1">
                    <a:lumMod val="65000"/>
                    <a:lumOff val="35000"/>
                  </a:schemeClr>
                </a:solidFill>
              </a:rPr>
              <a:t>Goals &amp; Future Actions</a:t>
            </a:r>
          </a:p>
          <a:p>
            <a:endParaRPr lang="en-US" dirty="0">
              <a:solidFill>
                <a:schemeClr val="tx1">
                  <a:lumMod val="65000"/>
                  <a:lumOff val="35000"/>
                </a:schemeClr>
              </a:solidFill>
            </a:endParaRPr>
          </a:p>
        </p:txBody>
      </p:sp>
      <p:pic>
        <p:nvPicPr>
          <p:cNvPr id="6" name="Picture 5" descr="Aerial view of neighborhood">
            <a:extLst>
              <a:ext uri="{FF2B5EF4-FFF2-40B4-BE49-F238E27FC236}">
                <a16:creationId xmlns:a16="http://schemas.microsoft.com/office/drawing/2014/main" id="{A40C920D-0FEA-BF23-0B22-D4FE817F827F}"/>
              </a:ext>
            </a:extLst>
          </p:cNvPr>
          <p:cNvPicPr>
            <a:picLocks noChangeAspect="1"/>
          </p:cNvPicPr>
          <p:nvPr/>
        </p:nvPicPr>
        <p:blipFill>
          <a:blip r:embed="rId2">
            <a:extLst>
              <a:ext uri="{28A0092B-C50C-407E-A947-70E740481C1C}">
                <a14:useLocalDpi xmlns:a14="http://schemas.microsoft.com/office/drawing/2010/main" val="0"/>
              </a:ext>
            </a:extLst>
          </a:blip>
          <a:srcRect l="24030" r="29509"/>
          <a:stretch>
            <a:fillRect/>
          </a:stretch>
        </p:blipFill>
        <p:spPr>
          <a:xfrm>
            <a:off x="7400544" y="10"/>
            <a:ext cx="4791456" cy="6857990"/>
          </a:xfrm>
          <a:prstGeom prst="rect">
            <a:avLst/>
          </a:prstGeom>
          <a:noFill/>
        </p:spPr>
      </p:pic>
    </p:spTree>
    <p:extLst>
      <p:ext uri="{BB962C8B-B14F-4D97-AF65-F5344CB8AC3E}">
        <p14:creationId xmlns:p14="http://schemas.microsoft.com/office/powerpoint/2010/main" val="42165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0E1-014E-2F32-5FE0-025C27322ADF}"/>
              </a:ext>
            </a:extLst>
          </p:cNvPr>
          <p:cNvSpPr>
            <a:spLocks noGrp="1"/>
          </p:cNvSpPr>
          <p:nvPr>
            <p:ph type="title"/>
          </p:nvPr>
        </p:nvSpPr>
        <p:spPr>
          <a:xfrm>
            <a:off x="612648" y="548640"/>
            <a:ext cx="10653578" cy="1132258"/>
          </a:xfrm>
        </p:spPr>
        <p:txBody>
          <a:bodyPr anchor="t">
            <a:normAutofit/>
          </a:bodyPr>
          <a:lstStyle/>
          <a:p>
            <a:r>
              <a:rPr lang="en-US" dirty="0">
                <a:solidFill>
                  <a:schemeClr val="tx1">
                    <a:lumMod val="65000"/>
                    <a:lumOff val="35000"/>
                  </a:schemeClr>
                </a:solidFill>
              </a:rPr>
              <a:t>Town of Corning Community Snapshot (Census Data)</a:t>
            </a:r>
          </a:p>
        </p:txBody>
      </p:sp>
      <p:graphicFrame>
        <p:nvGraphicFramePr>
          <p:cNvPr id="4" name="Content Placeholder 3">
            <a:extLst>
              <a:ext uri="{FF2B5EF4-FFF2-40B4-BE49-F238E27FC236}">
                <a16:creationId xmlns:a16="http://schemas.microsoft.com/office/drawing/2014/main" id="{14B64D00-48BB-294E-EE41-4B844DC65484}"/>
              </a:ext>
            </a:extLst>
          </p:cNvPr>
          <p:cNvGraphicFramePr>
            <a:graphicFrameLocks noGrp="1"/>
          </p:cNvGraphicFramePr>
          <p:nvPr>
            <p:ph idx="1"/>
            <p:extLst>
              <p:ext uri="{D42A27DB-BD31-4B8C-83A1-F6EECF244321}">
                <p14:modId xmlns:p14="http://schemas.microsoft.com/office/powerpoint/2010/main" val="1142644736"/>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2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998F-C3C3-CC3D-A2C6-E3B8C8AAF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34E196-4A58-BF02-9806-BD195F641695}"/>
              </a:ext>
            </a:extLst>
          </p:cNvPr>
          <p:cNvSpPr>
            <a:spLocks noGrp="1"/>
          </p:cNvSpPr>
          <p:nvPr>
            <p:ph type="title"/>
          </p:nvPr>
        </p:nvSpPr>
        <p:spPr>
          <a:xfrm>
            <a:off x="612648" y="548640"/>
            <a:ext cx="10653578" cy="1132258"/>
          </a:xfrm>
        </p:spPr>
        <p:txBody>
          <a:bodyPr anchor="t">
            <a:normAutofit/>
          </a:bodyPr>
          <a:lstStyle/>
          <a:p>
            <a:r>
              <a:rPr lang="en-US" dirty="0">
                <a:solidFill>
                  <a:schemeClr val="tx1">
                    <a:lumMod val="65000"/>
                    <a:lumOff val="35000"/>
                  </a:schemeClr>
                </a:solidFill>
              </a:rPr>
              <a:t>Town of Corning Housing Snapshot </a:t>
            </a:r>
            <a:br>
              <a:rPr lang="en-US" dirty="0">
                <a:solidFill>
                  <a:schemeClr val="tx1">
                    <a:lumMod val="65000"/>
                    <a:lumOff val="35000"/>
                  </a:schemeClr>
                </a:solidFill>
              </a:rPr>
            </a:br>
            <a:r>
              <a:rPr lang="en-US" dirty="0">
                <a:solidFill>
                  <a:schemeClr val="tx1">
                    <a:lumMod val="65000"/>
                    <a:lumOff val="35000"/>
                  </a:schemeClr>
                </a:solidFill>
              </a:rPr>
              <a:t>(Census Data)</a:t>
            </a:r>
          </a:p>
        </p:txBody>
      </p:sp>
      <p:graphicFrame>
        <p:nvGraphicFramePr>
          <p:cNvPr id="4" name="Content Placeholder 3">
            <a:extLst>
              <a:ext uri="{FF2B5EF4-FFF2-40B4-BE49-F238E27FC236}">
                <a16:creationId xmlns:a16="http://schemas.microsoft.com/office/drawing/2014/main" id="{1D9D7924-0DA9-A274-5B35-B22B3CB9FB5D}"/>
              </a:ext>
            </a:extLst>
          </p:cNvPr>
          <p:cNvGraphicFramePr>
            <a:graphicFrameLocks noGrp="1"/>
          </p:cNvGraphicFramePr>
          <p:nvPr>
            <p:ph idx="1"/>
            <p:extLst>
              <p:ext uri="{D42A27DB-BD31-4B8C-83A1-F6EECF244321}">
                <p14:modId xmlns:p14="http://schemas.microsoft.com/office/powerpoint/2010/main" val="3499038905"/>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825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2400-94AD-31F6-37F1-0D9392194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B50A7-8097-B5C9-4E58-9ED8D14ADA20}"/>
              </a:ext>
            </a:extLst>
          </p:cNvPr>
          <p:cNvSpPr>
            <a:spLocks noGrp="1"/>
          </p:cNvSpPr>
          <p:nvPr>
            <p:ph type="title"/>
          </p:nvPr>
        </p:nvSpPr>
        <p:spPr>
          <a:xfrm>
            <a:off x="612648" y="548640"/>
            <a:ext cx="10653578" cy="1132258"/>
          </a:xfrm>
        </p:spPr>
        <p:txBody>
          <a:bodyPr>
            <a:normAutofit/>
          </a:bodyPr>
          <a:lstStyle/>
          <a:p>
            <a:r>
              <a:rPr lang="en-US" dirty="0">
                <a:solidFill>
                  <a:schemeClr val="tx1">
                    <a:lumMod val="65000"/>
                    <a:lumOff val="35000"/>
                  </a:schemeClr>
                </a:solidFill>
              </a:rPr>
              <a:t>Housing Needs Assessment: Public Input </a:t>
            </a:r>
            <a:br>
              <a:rPr lang="en-US" dirty="0">
                <a:solidFill>
                  <a:schemeClr val="tx1">
                    <a:lumMod val="65000"/>
                    <a:lumOff val="35000"/>
                  </a:schemeClr>
                </a:solidFill>
              </a:rPr>
            </a:br>
            <a:r>
              <a:rPr lang="en-US" dirty="0">
                <a:solidFill>
                  <a:schemeClr val="tx1">
                    <a:lumMod val="65000"/>
                    <a:lumOff val="35000"/>
                  </a:schemeClr>
                </a:solidFill>
              </a:rPr>
              <a:t>and Data Gathering</a:t>
            </a:r>
          </a:p>
        </p:txBody>
      </p:sp>
      <p:sp>
        <p:nvSpPr>
          <p:cNvPr id="4" name="Content Placeholder 3">
            <a:extLst>
              <a:ext uri="{FF2B5EF4-FFF2-40B4-BE49-F238E27FC236}">
                <a16:creationId xmlns:a16="http://schemas.microsoft.com/office/drawing/2014/main" id="{41D2AAF4-4A4F-5377-2BE3-37E6A80F6E99}"/>
              </a:ext>
            </a:extLst>
          </p:cNvPr>
          <p:cNvSpPr>
            <a:spLocks noGrp="1"/>
          </p:cNvSpPr>
          <p:nvPr>
            <p:ph idx="1"/>
          </p:nvPr>
        </p:nvSpPr>
        <p:spPr>
          <a:xfrm>
            <a:off x="612647" y="1715532"/>
            <a:ext cx="9175409" cy="4593828"/>
          </a:xfrm>
        </p:spPr>
        <p:txBody>
          <a:bodyPr/>
          <a:lstStyle/>
          <a:p>
            <a:r>
              <a:rPr lang="en-US" b="1" dirty="0">
                <a:solidFill>
                  <a:schemeClr val="tx1">
                    <a:lumMod val="65000"/>
                    <a:lumOff val="35000"/>
                  </a:schemeClr>
                </a:solidFill>
              </a:rPr>
              <a:t>Community survey </a:t>
            </a:r>
            <a:r>
              <a:rPr lang="en-US" dirty="0">
                <a:solidFill>
                  <a:schemeClr val="tx1">
                    <a:lumMod val="65000"/>
                    <a:lumOff val="35000"/>
                  </a:schemeClr>
                </a:solidFill>
              </a:rPr>
              <a:t>(housing &amp; public sewer) was mailed to all residents in April 2025, requesting responses by June 2, 2025.  An online option was provided in the mailed survey and on the Town website (Town continued to accept responses through July 24</a:t>
            </a:r>
            <a:r>
              <a:rPr lang="en-US" baseline="30000" dirty="0">
                <a:solidFill>
                  <a:schemeClr val="tx1">
                    <a:lumMod val="65000"/>
                    <a:lumOff val="35000"/>
                  </a:schemeClr>
                </a:solidFill>
              </a:rPr>
              <a:t>th</a:t>
            </a:r>
            <a:r>
              <a:rPr lang="en-US" dirty="0">
                <a:solidFill>
                  <a:schemeClr val="tx1">
                    <a:lumMod val="65000"/>
                    <a:lumOff val="35000"/>
                  </a:schemeClr>
                </a:solidFill>
              </a:rPr>
              <a:t>).</a:t>
            </a:r>
          </a:p>
          <a:p>
            <a:pPr marL="0" indent="0">
              <a:buNone/>
            </a:pPr>
            <a:endParaRPr lang="en-US" dirty="0">
              <a:solidFill>
                <a:schemeClr val="tx1">
                  <a:lumMod val="65000"/>
                  <a:lumOff val="35000"/>
                </a:schemeClr>
              </a:solidFill>
            </a:endParaRPr>
          </a:p>
          <a:p>
            <a:r>
              <a:rPr lang="en-US" b="1" dirty="0">
                <a:solidFill>
                  <a:schemeClr val="tx1">
                    <a:lumMod val="65000"/>
                    <a:lumOff val="35000"/>
                  </a:schemeClr>
                </a:solidFill>
              </a:rPr>
              <a:t>Windshield survey </a:t>
            </a:r>
            <a:r>
              <a:rPr lang="en-US" dirty="0">
                <a:solidFill>
                  <a:schemeClr val="tx1">
                    <a:lumMod val="65000"/>
                    <a:lumOff val="35000"/>
                  </a:schemeClr>
                </a:solidFill>
              </a:rPr>
              <a:t>of residential structures in Town was conducted in May 2025.</a:t>
            </a:r>
          </a:p>
          <a:p>
            <a:endParaRPr lang="en-US" dirty="0"/>
          </a:p>
        </p:txBody>
      </p:sp>
    </p:spTree>
    <p:extLst>
      <p:ext uri="{BB962C8B-B14F-4D97-AF65-F5344CB8AC3E}">
        <p14:creationId xmlns:p14="http://schemas.microsoft.com/office/powerpoint/2010/main" val="138437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p:txBody>
          <a:bodyPr>
            <a:normAutofit fontScale="90000"/>
          </a:bodyPr>
          <a:lstStyle/>
          <a:p>
            <a:r>
              <a:rPr lang="en-US" dirty="0">
                <a:solidFill>
                  <a:schemeClr val="tx1">
                    <a:lumMod val="65000"/>
                    <a:lumOff val="35000"/>
                  </a:schemeClr>
                </a:solidFill>
              </a:rPr>
              <a:t>Community Survey Response Rate</a:t>
            </a:r>
          </a:p>
        </p:txBody>
      </p:sp>
      <p:pic>
        <p:nvPicPr>
          <p:cNvPr id="5" name="Picture Placeholder 4" descr="A road winding through a forest">
            <a:extLst>
              <a:ext uri="{FF2B5EF4-FFF2-40B4-BE49-F238E27FC236}">
                <a16:creationId xmlns:a16="http://schemas.microsoft.com/office/drawing/2014/main" id="{164FB9BE-89B8-A73D-CB0C-5BF6EAC06D9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prstGeom prst="rect">
            <a:avLst/>
          </a:prstGeom>
        </p:spPr>
      </p:pic>
      <p:sp>
        <p:nvSpPr>
          <p:cNvPr id="4" name="Content Placeholder 3">
            <a:extLst>
              <a:ext uri="{FF2B5EF4-FFF2-40B4-BE49-F238E27FC236}">
                <a16:creationId xmlns:a16="http://schemas.microsoft.com/office/drawing/2014/main" id="{A8072345-EDED-4266-CFF8-650FF0BB1E47}"/>
              </a:ext>
            </a:extLst>
          </p:cNvPr>
          <p:cNvSpPr>
            <a:spLocks noGrp="1"/>
          </p:cNvSpPr>
          <p:nvPr>
            <p:ph sz="quarter" idx="14"/>
          </p:nvPr>
        </p:nvSpPr>
        <p:spPr/>
        <p:txBody>
          <a:bodyPr>
            <a:noAutofit/>
          </a:bodyPr>
          <a:lstStyle/>
          <a:p>
            <a:pPr marL="0" indent="0">
              <a:buNone/>
            </a:pPr>
            <a:r>
              <a:rPr lang="en-US" sz="1800" dirty="0">
                <a:solidFill>
                  <a:schemeClr val="tx1">
                    <a:lumMod val="65000"/>
                    <a:lumOff val="35000"/>
                  </a:schemeClr>
                </a:solidFill>
              </a:rPr>
              <a:t>Survey delivered to approximately 2270 addresses and the response rate was:</a:t>
            </a:r>
          </a:p>
          <a:p>
            <a:pPr marL="0" indent="0" algn="ctr">
              <a:buNone/>
            </a:pPr>
            <a:r>
              <a:rPr lang="en-US" sz="16600" b="1" dirty="0">
                <a:solidFill>
                  <a:schemeClr val="accent6"/>
                </a:solidFill>
                <a:latin typeface="Adobe Song Std L" panose="02020300000000000000" pitchFamily="18" charset="-128"/>
                <a:ea typeface="Adobe Song Std L" panose="02020300000000000000" pitchFamily="18" charset="-128"/>
              </a:rPr>
              <a:t>20%</a:t>
            </a:r>
          </a:p>
        </p:txBody>
      </p:sp>
    </p:spTree>
    <p:extLst>
      <p:ext uri="{BB962C8B-B14F-4D97-AF65-F5344CB8AC3E}">
        <p14:creationId xmlns:p14="http://schemas.microsoft.com/office/powerpoint/2010/main" val="1941379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0F23-1809-2CC4-1A94-F826616D2DF4}"/>
              </a:ext>
            </a:extLst>
          </p:cNvPr>
          <p:cNvSpPr>
            <a:spLocks noGrp="1"/>
          </p:cNvSpPr>
          <p:nvPr>
            <p:ph type="title"/>
          </p:nvPr>
        </p:nvSpPr>
        <p:spPr>
          <a:xfrm>
            <a:off x="612648" y="548640"/>
            <a:ext cx="6448110" cy="1510748"/>
          </a:xfrm>
        </p:spPr>
        <p:txBody>
          <a:bodyPr anchor="b">
            <a:normAutofit/>
          </a:bodyPr>
          <a:lstStyle/>
          <a:p>
            <a:pPr algn="ctr"/>
            <a:r>
              <a:rPr lang="en-US" dirty="0">
                <a:solidFill>
                  <a:schemeClr val="tx1">
                    <a:lumMod val="65000"/>
                    <a:lumOff val="35000"/>
                  </a:schemeClr>
                </a:solidFill>
              </a:rPr>
              <a:t>Housing Needs &amp; Public Sewer Survey Responses </a:t>
            </a:r>
            <a:br>
              <a:rPr lang="en-US" dirty="0">
                <a:solidFill>
                  <a:schemeClr val="tx1">
                    <a:lumMod val="65000"/>
                    <a:lumOff val="35000"/>
                  </a:schemeClr>
                </a:solidFill>
              </a:rPr>
            </a:br>
            <a:r>
              <a:rPr lang="en-US" sz="3100" dirty="0">
                <a:solidFill>
                  <a:schemeClr val="tx1">
                    <a:lumMod val="65000"/>
                    <a:lumOff val="35000"/>
                  </a:schemeClr>
                </a:solidFill>
              </a:rPr>
              <a:t>(Community Survey)</a:t>
            </a:r>
            <a:endParaRPr lang="en-US" dirty="0">
              <a:solidFill>
                <a:schemeClr val="tx1">
                  <a:lumMod val="65000"/>
                  <a:lumOff val="35000"/>
                </a:schemeClr>
              </a:solidFill>
            </a:endParaRPr>
          </a:p>
        </p:txBody>
      </p:sp>
      <p:sp>
        <p:nvSpPr>
          <p:cNvPr id="4" name="Content Placeholder 3">
            <a:extLst>
              <a:ext uri="{FF2B5EF4-FFF2-40B4-BE49-F238E27FC236}">
                <a16:creationId xmlns:a16="http://schemas.microsoft.com/office/drawing/2014/main" id="{CBAD71A6-1036-A099-9BDF-27C11F75648B}"/>
              </a:ext>
            </a:extLst>
          </p:cNvPr>
          <p:cNvSpPr>
            <a:spLocks noGrp="1"/>
          </p:cNvSpPr>
          <p:nvPr>
            <p:ph sz="quarter" idx="14"/>
          </p:nvPr>
        </p:nvSpPr>
        <p:spPr>
          <a:xfrm>
            <a:off x="612648" y="2359151"/>
            <a:ext cx="6135624" cy="4097307"/>
          </a:xfrm>
        </p:spPr>
        <p:txBody>
          <a:bodyPr>
            <a:normAutofit/>
          </a:bodyPr>
          <a:lstStyle/>
          <a:p>
            <a:pPr marL="0" indent="0">
              <a:buNone/>
            </a:pPr>
            <a:r>
              <a:rPr lang="en-US" i="1" dirty="0">
                <a:solidFill>
                  <a:schemeClr val="tx1">
                    <a:lumMod val="65000"/>
                    <a:lumOff val="35000"/>
                  </a:schemeClr>
                </a:solidFill>
              </a:rPr>
              <a:t>Which condition best describes the house that you live in</a:t>
            </a:r>
            <a:r>
              <a:rPr lang="en-US" dirty="0">
                <a:solidFill>
                  <a:schemeClr val="tx1">
                    <a:lumMod val="65000"/>
                    <a:lumOff val="35000"/>
                  </a:schemeClr>
                </a:solidFill>
              </a:rPr>
              <a:t>?</a:t>
            </a:r>
          </a:p>
          <a:p>
            <a:pPr lvl="1"/>
            <a:r>
              <a:rPr lang="en-US" sz="2000" b="1" dirty="0">
                <a:solidFill>
                  <a:schemeClr val="tx1">
                    <a:lumMod val="65000"/>
                    <a:lumOff val="35000"/>
                  </a:schemeClr>
                </a:solidFill>
              </a:rPr>
              <a:t>9.53% </a:t>
            </a:r>
            <a:r>
              <a:rPr lang="en-US" sz="2000" u="sng" dirty="0">
                <a:solidFill>
                  <a:schemeClr val="tx1">
                    <a:lumMod val="65000"/>
                    <a:lumOff val="35000"/>
                  </a:schemeClr>
                </a:solidFill>
              </a:rPr>
              <a:t>Many repairs needed </a:t>
            </a:r>
            <a:r>
              <a:rPr lang="en-US" sz="2000" dirty="0">
                <a:solidFill>
                  <a:schemeClr val="tx1">
                    <a:lumMod val="65000"/>
                    <a:lumOff val="35000"/>
                  </a:schemeClr>
                </a:solidFill>
              </a:rPr>
              <a:t>- roof leaks, poor or no foundation, dangerous wiring, needs siding, etc.</a:t>
            </a:r>
          </a:p>
          <a:p>
            <a:pPr marL="228600" lvl="1" indent="0">
              <a:buNone/>
            </a:pPr>
            <a:endParaRPr lang="en-US" sz="1100" dirty="0">
              <a:solidFill>
                <a:schemeClr val="tx1">
                  <a:lumMod val="65000"/>
                  <a:lumOff val="35000"/>
                </a:schemeClr>
              </a:solidFill>
            </a:endParaRPr>
          </a:p>
          <a:p>
            <a:pPr lvl="1"/>
            <a:r>
              <a:rPr lang="en-US" sz="2000" b="1" dirty="0">
                <a:solidFill>
                  <a:schemeClr val="tx1">
                    <a:lumMod val="65000"/>
                    <a:lumOff val="35000"/>
                  </a:schemeClr>
                </a:solidFill>
              </a:rPr>
              <a:t>45.12% </a:t>
            </a:r>
            <a:r>
              <a:rPr lang="en-US" sz="2000" u="sng" dirty="0">
                <a:solidFill>
                  <a:schemeClr val="tx1">
                    <a:lumMod val="65000"/>
                    <a:lumOff val="35000"/>
                  </a:schemeClr>
                </a:solidFill>
              </a:rPr>
              <a:t>No repairs needed </a:t>
            </a:r>
            <a:r>
              <a:rPr lang="en-US" sz="2000" dirty="0">
                <a:solidFill>
                  <a:schemeClr val="tx1">
                    <a:lumMod val="65000"/>
                    <a:lumOff val="35000"/>
                  </a:schemeClr>
                </a:solidFill>
              </a:rPr>
              <a:t>- to the roof, foundation, wiring, plumbing, etc.</a:t>
            </a:r>
          </a:p>
          <a:p>
            <a:pPr marL="228600" lvl="1" indent="0">
              <a:buNone/>
            </a:pPr>
            <a:endParaRPr lang="en-US" sz="1000" dirty="0">
              <a:solidFill>
                <a:schemeClr val="tx1">
                  <a:lumMod val="65000"/>
                  <a:lumOff val="35000"/>
                </a:schemeClr>
              </a:solidFill>
            </a:endParaRPr>
          </a:p>
          <a:p>
            <a:pPr lvl="1"/>
            <a:r>
              <a:rPr lang="en-US" sz="2000" b="1" dirty="0">
                <a:solidFill>
                  <a:schemeClr val="tx1">
                    <a:lumMod val="65000"/>
                    <a:lumOff val="35000"/>
                  </a:schemeClr>
                </a:solidFill>
              </a:rPr>
              <a:t>45.35% </a:t>
            </a:r>
            <a:r>
              <a:rPr lang="en-US" sz="2000" u="sng" dirty="0">
                <a:solidFill>
                  <a:schemeClr val="tx1">
                    <a:lumMod val="65000"/>
                    <a:lumOff val="35000"/>
                  </a:schemeClr>
                </a:solidFill>
              </a:rPr>
              <a:t>Some repairs needed </a:t>
            </a:r>
            <a:r>
              <a:rPr lang="en-US" sz="2000" dirty="0">
                <a:solidFill>
                  <a:schemeClr val="tx1">
                    <a:lumMod val="65000"/>
                    <a:lumOff val="35000"/>
                  </a:schemeClr>
                </a:solidFill>
              </a:rPr>
              <a:t>- has old roof, poor wiring, no insulation, etc.</a:t>
            </a:r>
          </a:p>
          <a:p>
            <a:pPr marL="0" indent="0">
              <a:buNone/>
            </a:pPr>
            <a:endParaRPr lang="en-US" dirty="0"/>
          </a:p>
        </p:txBody>
      </p:sp>
      <p:pic>
        <p:nvPicPr>
          <p:cNvPr id="6" name="Picture Placeholder 5" descr="House of paper with a heart against sunlight">
            <a:extLst>
              <a:ext uri="{FF2B5EF4-FFF2-40B4-BE49-F238E27FC236}">
                <a16:creationId xmlns:a16="http://schemas.microsoft.com/office/drawing/2014/main" id="{AABE4E79-8019-4B2E-BEEB-51662E559B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534" r="24830" b="-1"/>
          <a:stretch>
            <a:fillRect/>
          </a:stretch>
        </p:blipFill>
        <p:spPr>
          <a:xfrm>
            <a:off x="7400544" y="10"/>
            <a:ext cx="4791456" cy="6857990"/>
          </a:xfrm>
          <a:noFill/>
        </p:spPr>
      </p:pic>
    </p:spTree>
    <p:extLst>
      <p:ext uri="{BB962C8B-B14F-4D97-AF65-F5344CB8AC3E}">
        <p14:creationId xmlns:p14="http://schemas.microsoft.com/office/powerpoint/2010/main" val="359984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7E922-AE57-EC70-406A-77ED03351FF3}"/>
              </a:ext>
            </a:extLst>
          </p:cNvPr>
          <p:cNvSpPr>
            <a:spLocks noGrp="1"/>
          </p:cNvSpPr>
          <p:nvPr>
            <p:ph sz="quarter" idx="13"/>
          </p:nvPr>
        </p:nvSpPr>
        <p:spPr>
          <a:xfrm>
            <a:off x="6350409" y="1130095"/>
            <a:ext cx="5082191" cy="5144245"/>
          </a:xfrm>
        </p:spPr>
        <p:txBody>
          <a:bodyPr/>
          <a:lstStyle/>
          <a:p>
            <a:pPr lvl="0"/>
            <a:r>
              <a:rPr lang="en-US" sz="1800" b="0" i="1" dirty="0">
                <a:solidFill>
                  <a:schemeClr val="tx1">
                    <a:lumMod val="65000"/>
                    <a:lumOff val="35000"/>
                  </a:schemeClr>
                </a:solidFill>
              </a:rPr>
              <a:t>Approximately:</a:t>
            </a:r>
          </a:p>
          <a:p>
            <a:pPr marL="285750" indent="-285750">
              <a:buFont typeface="Arial" panose="020B0604020202020204" pitchFamily="34" charset="0"/>
              <a:buChar char="•"/>
            </a:pPr>
            <a:r>
              <a:rPr lang="en-US" sz="1600" b="0" dirty="0">
                <a:solidFill>
                  <a:schemeClr val="tx1">
                    <a:lumMod val="65000"/>
                    <a:lumOff val="35000"/>
                  </a:schemeClr>
                </a:solidFill>
              </a:rPr>
              <a:t>26% of respondents indicated the plumbing in their home is an issue (incomplete supply pipes, toilet, bathtub, shower, etc.) </a:t>
            </a:r>
          </a:p>
          <a:p>
            <a:pPr marL="285750" indent="-285750">
              <a:buFont typeface="Arial" panose="020B0604020202020204" pitchFamily="34" charset="0"/>
              <a:buChar char="•"/>
            </a:pPr>
            <a:r>
              <a:rPr lang="en-US" sz="1600" b="0" dirty="0">
                <a:solidFill>
                  <a:schemeClr val="tx1">
                    <a:lumMod val="65000"/>
                    <a:lumOff val="35000"/>
                  </a:schemeClr>
                </a:solidFill>
              </a:rPr>
              <a:t>26% of respondents indicated the electrical system in their home is an issue</a:t>
            </a:r>
          </a:p>
          <a:p>
            <a:pPr marL="285750" lvl="0" indent="-285750">
              <a:buFont typeface="Arial" panose="020B0604020202020204" pitchFamily="34" charset="0"/>
              <a:buChar char="•"/>
            </a:pPr>
            <a:r>
              <a:rPr lang="en-US" sz="1600" b="0" dirty="0">
                <a:solidFill>
                  <a:schemeClr val="tx1">
                    <a:lumMod val="65000"/>
                    <a:lumOff val="35000"/>
                  </a:schemeClr>
                </a:solidFill>
              </a:rPr>
              <a:t>22% of respondents indicated the septic system of their home is an issue</a:t>
            </a:r>
          </a:p>
          <a:p>
            <a:pPr marL="285750" lvl="0" indent="-285750">
              <a:buFont typeface="Arial" panose="020B0604020202020204" pitchFamily="34" charset="0"/>
              <a:buChar char="•"/>
            </a:pPr>
            <a:r>
              <a:rPr lang="en-US" sz="1600" b="0" dirty="0">
                <a:solidFill>
                  <a:schemeClr val="tx1">
                    <a:lumMod val="65000"/>
                    <a:lumOff val="35000"/>
                  </a:schemeClr>
                </a:solidFill>
              </a:rPr>
              <a:t>21% of respondents indicated water issues (odors, contamination, insufficient supply, etc.) in their home</a:t>
            </a:r>
          </a:p>
          <a:p>
            <a:pPr marL="285750" lvl="0" indent="-285750">
              <a:buFont typeface="Arial" panose="020B0604020202020204" pitchFamily="34" charset="0"/>
              <a:buChar char="•"/>
            </a:pPr>
            <a:r>
              <a:rPr lang="en-US" sz="1600" b="0" dirty="0">
                <a:solidFill>
                  <a:schemeClr val="tx1">
                    <a:lumMod val="65000"/>
                    <a:lumOff val="35000"/>
                  </a:schemeClr>
                </a:solidFill>
              </a:rPr>
              <a:t>19% of respondents indicated the foundation, framing, or structure of their home is an issue</a:t>
            </a:r>
          </a:p>
          <a:p>
            <a:pPr marL="285750" lvl="0" indent="-285750">
              <a:buFont typeface="Arial" panose="020B0604020202020204" pitchFamily="34" charset="0"/>
              <a:buChar char="•"/>
            </a:pPr>
            <a:r>
              <a:rPr lang="en-US" sz="1600" b="0" dirty="0">
                <a:solidFill>
                  <a:schemeClr val="tx1">
                    <a:lumMod val="65000"/>
                    <a:lumOff val="35000"/>
                  </a:schemeClr>
                </a:solidFill>
              </a:rPr>
              <a:t>9% of respondents indicated accessibility (entering or inside) to their home is an issue</a:t>
            </a:r>
          </a:p>
          <a:p>
            <a:endParaRPr lang="en-US" sz="2000" dirty="0"/>
          </a:p>
        </p:txBody>
      </p:sp>
      <p:sp>
        <p:nvSpPr>
          <p:cNvPr id="5" name="Title 4">
            <a:extLst>
              <a:ext uri="{FF2B5EF4-FFF2-40B4-BE49-F238E27FC236}">
                <a16:creationId xmlns:a16="http://schemas.microsoft.com/office/drawing/2014/main" id="{1962B26C-4784-7C24-185C-B6F8A88C7168}"/>
              </a:ext>
            </a:extLst>
          </p:cNvPr>
          <p:cNvSpPr>
            <a:spLocks noGrp="1"/>
          </p:cNvSpPr>
          <p:nvPr>
            <p:ph type="title"/>
          </p:nvPr>
        </p:nvSpPr>
        <p:spPr>
          <a:xfrm>
            <a:off x="5310661" y="309990"/>
            <a:ext cx="5175755" cy="820105"/>
          </a:xfrm>
        </p:spPr>
        <p:txBody>
          <a:bodyPr/>
          <a:lstStyle/>
          <a:p>
            <a:r>
              <a:rPr lang="en-US" dirty="0">
                <a:solidFill>
                  <a:schemeClr val="tx1">
                    <a:lumMod val="65000"/>
                    <a:lumOff val="35000"/>
                  </a:schemeClr>
                </a:solidFill>
              </a:rPr>
              <a:t>Additional responses</a:t>
            </a:r>
          </a:p>
        </p:txBody>
      </p:sp>
      <p:pic>
        <p:nvPicPr>
          <p:cNvPr id="6" name="Picture 5">
            <a:extLst>
              <a:ext uri="{FF2B5EF4-FFF2-40B4-BE49-F238E27FC236}">
                <a16:creationId xmlns:a16="http://schemas.microsoft.com/office/drawing/2014/main" id="{6383FC86-CBE8-6A54-2B04-23D0AA376511}"/>
              </a:ext>
            </a:extLst>
          </p:cNvPr>
          <p:cNvPicPr>
            <a:picLocks noChangeAspect="1"/>
          </p:cNvPicPr>
          <p:nvPr/>
        </p:nvPicPr>
        <p:blipFill>
          <a:blip r:embed="rId2"/>
          <a:stretch>
            <a:fillRect/>
          </a:stretch>
        </p:blipFill>
        <p:spPr>
          <a:xfrm>
            <a:off x="49552" y="1130096"/>
            <a:ext cx="6046448" cy="4996384"/>
          </a:xfrm>
          <a:prstGeom prst="rect">
            <a:avLst/>
          </a:prstGeom>
        </p:spPr>
      </p:pic>
    </p:spTree>
    <p:extLst>
      <p:ext uri="{BB962C8B-B14F-4D97-AF65-F5344CB8AC3E}">
        <p14:creationId xmlns:p14="http://schemas.microsoft.com/office/powerpoint/2010/main" val="3947552595"/>
      </p:ext>
    </p:extLst>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_win32_DN_V3" id="{9F427321-9060-43C1-8B15-4D38A9FA231C}" vid="{F91C65FD-DCCD-4832-9662-5F5E106155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ec6f332-58b1-4584-810b-34c8bb18c7de" xsi:nil="true"/>
    <lcf76f155ced4ddcb4097134ff3c332f xmlns="99a33c41-0a7c-4689-9793-61c678b1ab7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72A8022583B4408DE8116BB15D72CE" ma:contentTypeVersion="15" ma:contentTypeDescription="Create a new document." ma:contentTypeScope="" ma:versionID="ba6e057c684d69b721ac4403ddbfd0c0">
  <xsd:schema xmlns:xsd="http://www.w3.org/2001/XMLSchema" xmlns:xs="http://www.w3.org/2001/XMLSchema" xmlns:p="http://schemas.microsoft.com/office/2006/metadata/properties" xmlns:ns2="99a33c41-0a7c-4689-9793-61c678b1ab7c" xmlns:ns3="4ec6f332-58b1-4584-810b-34c8bb18c7de" targetNamespace="http://schemas.microsoft.com/office/2006/metadata/properties" ma:root="true" ma:fieldsID="dd7e556b33939fbd87fcc0ee08ee61cf" ns2:_="" ns3:_="">
    <xsd:import namespace="99a33c41-0a7c-4689-9793-61c678b1ab7c"/>
    <xsd:import namespace="4ec6f332-58b1-4584-810b-34c8bb18c7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a33c41-0a7c-4689-9793-61c678b1ab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d7a79ca-12d6-4afe-ae4a-bed320ba1a3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c6f332-58b1-4584-810b-34c8bb18c7d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5abd67-95f5-405f-99c2-0d7f0b4e3a73}" ma:internalName="TaxCatchAll" ma:showField="CatchAllData" ma:web="4ec6f332-58b1-4584-810b-34c8bb18c7d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A2E174-8201-44C8-8E86-D532E6482AAF}">
  <ds:schemaRefs>
    <ds:schemaRef ds:uri="http://schemas.microsoft.com/office/2006/documentManagement/types"/>
    <ds:schemaRef ds:uri="http://purl.org/dc/terms/"/>
    <ds:schemaRef ds:uri="http://purl.org/dc/elements/1.1/"/>
    <ds:schemaRef ds:uri="http://purl.org/dc/dcmitype/"/>
    <ds:schemaRef ds:uri="99a33c41-0a7c-4689-9793-61c678b1ab7c"/>
    <ds:schemaRef ds:uri="http://schemas.microsoft.com/office/2006/metadata/properties"/>
    <ds:schemaRef ds:uri="http://schemas.openxmlformats.org/package/2006/metadata/core-properties"/>
    <ds:schemaRef ds:uri="http://schemas.microsoft.com/office/infopath/2007/PartnerControls"/>
    <ds:schemaRef ds:uri="4ec6f332-58b1-4584-810b-34c8bb18c7de"/>
    <ds:schemaRef ds:uri="http://www.w3.org/XML/1998/namespace"/>
  </ds:schemaRefs>
</ds:datastoreItem>
</file>

<file path=customXml/itemProps2.xml><?xml version="1.0" encoding="utf-8"?>
<ds:datastoreItem xmlns:ds="http://schemas.openxmlformats.org/officeDocument/2006/customXml" ds:itemID="{7815C017-F059-461C-B5CA-F74FA8291930}">
  <ds:schemaRefs>
    <ds:schemaRef ds:uri="http://schemas.microsoft.com/sharepoint/v3/contenttype/forms"/>
  </ds:schemaRefs>
</ds:datastoreItem>
</file>

<file path=customXml/itemProps3.xml><?xml version="1.0" encoding="utf-8"?>
<ds:datastoreItem xmlns:ds="http://schemas.openxmlformats.org/officeDocument/2006/customXml" ds:itemID="{EEC2549D-16F4-4C62-A99A-18160D2111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a33c41-0a7c-4689-9793-61c678b1ab7c"/>
    <ds:schemaRef ds:uri="4ec6f332-58b1-4584-810b-34c8bb18c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Modern helena presentation</Template>
  <TotalTime>644</TotalTime>
  <Words>1115</Words>
  <Application>Microsoft Office PowerPoint</Application>
  <PresentationFormat>Widescreen</PresentationFormat>
  <Paragraphs>126</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Adobe Song Std L</vt:lpstr>
      <vt:lpstr>Aptos</vt:lpstr>
      <vt:lpstr>Arial</vt:lpstr>
      <vt:lpstr>Calibri</vt:lpstr>
      <vt:lpstr>Neue Haas Grotesk Text Pro</vt:lpstr>
      <vt:lpstr>Helena</vt:lpstr>
      <vt:lpstr>Town of Corning   2025 Housing Needs Assessment</vt:lpstr>
      <vt:lpstr>Introduction</vt:lpstr>
      <vt:lpstr>Tonight's Purpose?</vt:lpstr>
      <vt:lpstr>Town of Corning Community Snapshot (Census Data)</vt:lpstr>
      <vt:lpstr>Town of Corning Housing Snapshot  (Census Data)</vt:lpstr>
      <vt:lpstr>Housing Needs Assessment: Public Input  and Data Gathering</vt:lpstr>
      <vt:lpstr>Community Survey Response Rate</vt:lpstr>
      <vt:lpstr>Housing Needs &amp; Public Sewer Survey Responses  (Community Survey)</vt:lpstr>
      <vt:lpstr>Additional responses</vt:lpstr>
      <vt:lpstr>Windshield Survey</vt:lpstr>
      <vt:lpstr>Windshield Survey Scoring Scale</vt:lpstr>
      <vt:lpstr>Windshield Survey Scoring Results</vt:lpstr>
      <vt:lpstr>Deeper dive…</vt:lpstr>
      <vt:lpstr>Limitations of the Windshield Survey</vt:lpstr>
      <vt:lpstr>Town of Corning’s  Housing Goals</vt:lpstr>
      <vt:lpstr>The housing needs assessment has identified issues and potential areas to improve in the future, per the following housing goals: </vt:lpstr>
      <vt:lpstr>Address Housing Goal 1:           CDBG Housing Activities Grant</vt:lpstr>
      <vt:lpstr>Further Considerations </vt:lpstr>
      <vt:lpstr>Address Remaining Housing Goals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Dot Richter</dc:creator>
  <cp:lastModifiedBy>Jenniffer Mullen</cp:lastModifiedBy>
  <cp:revision>2</cp:revision>
  <cp:lastPrinted>2025-12-15T17:42:20Z</cp:lastPrinted>
  <dcterms:created xsi:type="dcterms:W3CDTF">2025-10-27T17:31:02Z</dcterms:created>
  <dcterms:modified xsi:type="dcterms:W3CDTF">2025-12-16T23:25:49Z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0x010100FE72A8022583B4408DE8116BB15D72CE</vt:lpwstr>
  </property>
  <property fmtid="{D5CDD505-2E9C-101B-9397-08002B2CF9AE}" pid="3" name="MediaServiceImageTags">
    <vt:lpwstr/>
  </property>
</Properties>
</file>